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Lst>
  <p:notesMasterIdLst>
    <p:notesMasterId r:id="rId20"/>
  </p:notesMasterIdLst>
  <p:sldIdLst>
    <p:sldId id="262" r:id="rId2"/>
    <p:sldId id="263" r:id="rId3"/>
    <p:sldId id="256" r:id="rId4"/>
    <p:sldId id="257" r:id="rId5"/>
    <p:sldId id="258" r:id="rId6"/>
    <p:sldId id="259" r:id="rId7"/>
    <p:sldId id="260" r:id="rId8"/>
    <p:sldId id="264" r:id="rId9"/>
    <p:sldId id="266" r:id="rId10"/>
    <p:sldId id="343" r:id="rId11"/>
    <p:sldId id="346" r:id="rId12"/>
    <p:sldId id="347" r:id="rId13"/>
    <p:sldId id="348" r:id="rId14"/>
    <p:sldId id="267" r:id="rId15"/>
    <p:sldId id="268" r:id="rId16"/>
    <p:sldId id="270" r:id="rId17"/>
    <p:sldId id="269" r:id="rId18"/>
    <p:sldId id="261" r:id="rId19"/>
  </p:sldIdLst>
  <p:sldSz cx="9144000" cy="5143500" type="screen16x9"/>
  <p:notesSz cx="6858000" cy="9144000"/>
  <p:embeddedFontLst>
    <p:embeddedFont>
      <p:font typeface="Calibri" panose="020F0502020204030204" pitchFamily="34" charset="0"/>
      <p:regular r:id="rId21"/>
      <p:bold r:id="rId22"/>
      <p:italic r:id="rId23"/>
      <p:boldItalic r:id="rId24"/>
    </p:embeddedFont>
    <p:embeddedFont>
      <p:font typeface="Century Gothic" panose="020B0502020202020204" pitchFamily="34" charset="0"/>
      <p:regular r:id="rId25"/>
      <p:bold r:id="rId26"/>
      <p:italic r:id="rId27"/>
      <p:boldItalic r:id="rId28"/>
    </p:embeddedFont>
    <p:embeddedFont>
      <p:font typeface="Helvetica Neue" panose="020B0604020202020204" charset="0"/>
      <p:regular r:id="rId29"/>
      <p:bold r:id="rId30"/>
      <p:italic r:id="rId31"/>
      <p:boldItalic r:id="rId32"/>
    </p:embeddedFont>
    <p:embeddedFont>
      <p:font typeface="Merriweather Sans" pitchFamily="2" charset="0"/>
      <p:regular r:id="rId33"/>
      <p:bold r:id="rId34"/>
      <p:italic r:id="rId35"/>
      <p:boldItalic r:id="rId36"/>
    </p:embeddedFont>
    <p:embeddedFont>
      <p:font typeface="Open Sans" panose="020B0606030504020204" pitchFamily="34" charset="0"/>
      <p:regular r:id="rId37"/>
      <p:bold r:id="rId38"/>
      <p:italic r:id="rId39"/>
      <p:boldItalic r:id="rId40"/>
    </p:embeddedFont>
    <p:embeddedFont>
      <p:font typeface="Open Sans Light" panose="020B0306030504020204" pitchFamily="34" charset="0"/>
      <p:regular r:id="rId41"/>
      <p:italic r:id="rId42"/>
    </p:embeddedFont>
    <p:embeddedFont>
      <p:font typeface="Open Sans SemiBold" panose="020B0706030804020204"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bertson, Iain (DI SW ICS TST)" initials="RI(SIT" lastIdx="1" clrIdx="0">
    <p:extLst>
      <p:ext uri="{19B8F6BF-5375-455C-9EA6-DF929625EA0E}">
        <p15:presenceInfo xmlns:p15="http://schemas.microsoft.com/office/powerpoint/2012/main" userId="S::m3nc9n@splm.siemens.com::ba93acaa-24f3-4992-a53d-4659d2eb3a9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609" autoAdjust="0"/>
  </p:normalViewPr>
  <p:slideViewPr>
    <p:cSldViewPr snapToGrid="0">
      <p:cViewPr varScale="1">
        <p:scale>
          <a:sx n="127" d="100"/>
          <a:sy n="127" d="100"/>
        </p:scale>
        <p:origin x="156"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font" Target="fonts/font2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font" Target="fonts/font2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4" Type="http://schemas.openxmlformats.org/officeDocument/2006/relationships/font" Target="fonts/font2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font" Target="fonts/font23.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mipi.org/specifications/twp"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sz="1400" b="1" dirty="0"/>
              <a:t>Meeting minutes are in the speaker notes for the relevant slide</a:t>
            </a:r>
            <a:endParaRPr b="1"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773190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a:t>Preliminary data from Robert</a:t>
            </a:r>
          </a:p>
        </p:txBody>
      </p:sp>
    </p:spTree>
    <p:extLst>
      <p:ext uri="{BB962C8B-B14F-4D97-AF65-F5344CB8AC3E}">
        <p14:creationId xmlns:p14="http://schemas.microsoft.com/office/powerpoint/2010/main" val="2006313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254db9cf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254db9cf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1" indent="0" fontAlgn="ctr">
              <a:buSzPts val="1000"/>
              <a:buFont typeface="Courier New" panose="02070309020205020404" pitchFamily="49" charset="0"/>
              <a:buNone/>
              <a:tabLst>
                <a:tab pos="1371600" algn="l"/>
              </a:tabLst>
            </a:pP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16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254db9cf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254db9cf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GB" dirty="0">
                <a:effectLst/>
              </a:rPr>
              <a:t>No disagreement with proposal to start encapsulation TG.  Iain to discuss with Ved/</a:t>
            </a:r>
            <a:r>
              <a:rPr lang="en-GB" dirty="0" err="1">
                <a:effectLst/>
              </a:rPr>
              <a:t>Gadge</a:t>
            </a:r>
            <a:endParaRPr lang="en-GB" dirty="0">
              <a:effectLst/>
            </a:endParaRPr>
          </a:p>
          <a:p>
            <a:pPr marL="742950" lvl="1" indent="-285750" fontAlgn="ctr">
              <a:buSzPts val="1000"/>
              <a:buFont typeface="Symbol" panose="05050102010706020507" pitchFamily="18" charset="2"/>
              <a:buChar char=""/>
              <a:tabLst>
                <a:tab pos="914400" algn="l"/>
              </a:tabLst>
            </a:pPr>
            <a:r>
              <a:rPr lang="en-US" sz="1100" dirty="0">
                <a:effectLst/>
                <a:latin typeface="Calibri" panose="020F0502020204030204" pitchFamily="34" charset="0"/>
                <a:ea typeface="Times New Roman" panose="02020603050405020304" pitchFamily="18" charset="0"/>
              </a:rPr>
              <a:t>Markus: are we looking into MIPI Encapsulation Specification (TWP) for Packet Encapsulation</a:t>
            </a:r>
            <a:endParaRPr lang="en-GB" sz="1100" dirty="0">
              <a:effectLst/>
              <a:latin typeface="Calibri" panose="020F0502020204030204" pitchFamily="34" charset="0"/>
              <a:ea typeface="Calibri" panose="020F0502020204030204" pitchFamily="34" charset="0"/>
            </a:endParaRPr>
          </a:p>
          <a:p>
            <a:pPr marL="1143000" lvl="2" indent="-228600" fontAlgn="ctr">
              <a:buSzPts val="1000"/>
              <a:buFont typeface="Symbol" panose="05050102010706020507" pitchFamily="18" charset="2"/>
              <a:buChar char=""/>
              <a:tabLst>
                <a:tab pos="1371600" algn="l"/>
              </a:tabLst>
            </a:pPr>
            <a:r>
              <a:rPr lang="en-US" sz="1100" dirty="0">
                <a:effectLst/>
                <a:latin typeface="Calibri" panose="020F0502020204030204" pitchFamily="34" charset="0"/>
                <a:ea typeface="Times New Roman" panose="02020603050405020304" pitchFamily="18" charset="0"/>
              </a:rPr>
              <a:t>Enrico: Specification is available  and there is agreement with RISC-V to share specifications</a:t>
            </a:r>
            <a:endParaRPr lang="en-GB" sz="1100" dirty="0">
              <a:effectLst/>
              <a:latin typeface="Calibri" panose="020F0502020204030204" pitchFamily="34" charset="0"/>
              <a:ea typeface="Calibri" panose="020F0502020204030204" pitchFamily="34" charset="0"/>
            </a:endParaRPr>
          </a:p>
          <a:p>
            <a:pPr marL="1143000" lvl="2" indent="-228600" fontAlgn="ctr">
              <a:buSzPts val="1000"/>
              <a:buFont typeface="Symbol" panose="05050102010706020507" pitchFamily="18" charset="2"/>
              <a:buChar char=""/>
              <a:tabLst>
                <a:tab pos="1371600" algn="l"/>
              </a:tabLst>
            </a:pPr>
            <a:r>
              <a:rPr lang="en-US" sz="1100" dirty="0">
                <a:effectLst/>
                <a:latin typeface="Calibri" panose="020F0502020204030204" pitchFamily="34" charset="0"/>
                <a:ea typeface="Times New Roman" panose="02020603050405020304" pitchFamily="18" charset="0"/>
              </a:rPr>
              <a:t>Markus: this will be the TWP protocol and being used by others</a:t>
            </a:r>
            <a:endParaRPr lang="en-GB" sz="1100" dirty="0">
              <a:effectLst/>
              <a:latin typeface="Calibri" panose="020F0502020204030204" pitchFamily="34" charset="0"/>
              <a:ea typeface="Calibri" panose="020F0502020204030204" pitchFamily="34" charset="0"/>
            </a:endParaRPr>
          </a:p>
          <a:p>
            <a:pPr marL="1143000" lvl="2" indent="-228600" fontAlgn="ctr">
              <a:buSzPts val="1000"/>
              <a:buFont typeface="Symbol" panose="05050102010706020507" pitchFamily="18" charset="2"/>
              <a:buChar char=""/>
              <a:tabLst>
                <a:tab pos="1371600" algn="l"/>
              </a:tabLst>
            </a:pPr>
            <a:r>
              <a:rPr lang="en-US" sz="1100" dirty="0">
                <a:effectLst/>
                <a:latin typeface="Calibri" panose="020F0502020204030204" pitchFamily="34" charset="0"/>
                <a:ea typeface="Times New Roman" panose="02020603050405020304" pitchFamily="18" charset="0"/>
              </a:rPr>
              <a:t>Enrico: MIPI TWP: </a:t>
            </a:r>
            <a:r>
              <a:rPr lang="en-US" sz="950" u="sng" dirty="0">
                <a:solidFill>
                  <a:srgbClr val="0563C1"/>
                </a:solidFill>
                <a:effectLst/>
                <a:latin typeface="Open Sans" panose="020B0606030504020204" pitchFamily="34" charset="0"/>
                <a:ea typeface="Times New Roman" panose="02020603050405020304" pitchFamily="18" charset="0"/>
                <a:hlinkClick r:id="rId3"/>
              </a:rPr>
              <a:t>https://www.mipi.org/specifications/twp</a:t>
            </a:r>
            <a:endParaRPr lang="en-GB" sz="1100" dirty="0">
              <a:effectLst/>
              <a:latin typeface="Calibri" panose="020F0502020204030204" pitchFamily="34" charset="0"/>
              <a:ea typeface="Calibri" panose="020F0502020204030204" pitchFamily="34" charset="0"/>
            </a:endParaRPr>
          </a:p>
          <a:p>
            <a:pPr marL="1143000" lvl="2" indent="-228600" fontAlgn="ctr">
              <a:buSzPts val="1000"/>
              <a:buFont typeface="Symbol" panose="05050102010706020507" pitchFamily="18" charset="2"/>
              <a:buChar char=""/>
              <a:tabLst>
                <a:tab pos="1371600" algn="l"/>
              </a:tabLst>
            </a:pPr>
            <a:r>
              <a:rPr lang="en-US" sz="1100" dirty="0">
                <a:effectLst/>
                <a:highlight>
                  <a:srgbClr val="FFFF00"/>
                </a:highlight>
                <a:latin typeface="Calibri" panose="020F0502020204030204" pitchFamily="34" charset="0"/>
                <a:ea typeface="Times New Roman" panose="02020603050405020304" pitchFamily="18" charset="0"/>
              </a:rPr>
              <a:t>Iain</a:t>
            </a:r>
            <a:r>
              <a:rPr lang="en-US" sz="1100" dirty="0">
                <a:effectLst/>
                <a:latin typeface="Calibri" panose="020F0502020204030204" pitchFamily="34" charset="0"/>
                <a:ea typeface="Times New Roman" panose="02020603050405020304" pitchFamily="18" charset="0"/>
              </a:rPr>
              <a:t>: Will consider the MIPI spec for the TG</a:t>
            </a:r>
            <a:endParaRPr lang="en-GB" sz="1100" dirty="0">
              <a:effectLst/>
              <a:latin typeface="Calibri" panose="020F0502020204030204" pitchFamily="34" charset="0"/>
              <a:ea typeface="Calibri" panose="020F0502020204030204" pitchFamily="34" charset="0"/>
            </a:endParaRPr>
          </a:p>
          <a:p>
            <a:pPr marL="742950" lvl="1" indent="-285750" fontAlgn="ctr">
              <a:buSzPts val="1000"/>
              <a:buFont typeface="Symbol" panose="05050102010706020507" pitchFamily="18" charset="2"/>
              <a:buChar char=""/>
              <a:tabLst>
                <a:tab pos="914400" algn="l"/>
              </a:tabLst>
            </a:pPr>
            <a:r>
              <a:rPr lang="en-US" sz="1100" dirty="0">
                <a:effectLst/>
                <a:latin typeface="Calibri" panose="020F0502020204030204" pitchFamily="34" charset="0"/>
                <a:ea typeface="Times New Roman" panose="02020603050405020304" pitchFamily="18" charset="0"/>
              </a:rPr>
              <a:t>Markus: Emphasis will be for TWP and is being used for many years</a:t>
            </a:r>
            <a:endParaRPr lang="en-GB" sz="1100" dirty="0">
              <a:effectLst/>
              <a:latin typeface="Calibri" panose="020F0502020204030204" pitchFamily="34" charset="0"/>
              <a:ea typeface="Calibri" panose="020F0502020204030204" pitchFamily="34" charset="0"/>
            </a:endParaRPr>
          </a:p>
          <a:p>
            <a:pPr marL="1143000" lvl="2" indent="-228600" fontAlgn="ctr">
              <a:buSzPts val="1000"/>
              <a:buFont typeface="Symbol" panose="05050102010706020507" pitchFamily="18" charset="2"/>
              <a:buChar char=""/>
              <a:tabLst>
                <a:tab pos="1371600" algn="l"/>
              </a:tabLst>
            </a:pPr>
            <a:r>
              <a:rPr lang="en-US" sz="1100" dirty="0">
                <a:effectLst/>
                <a:latin typeface="Calibri" panose="020F0502020204030204" pitchFamily="34" charset="0"/>
                <a:ea typeface="Times New Roman" panose="02020603050405020304" pitchFamily="18" charset="0"/>
              </a:rPr>
              <a:t>Enrico: can help with legal issues if required</a:t>
            </a:r>
            <a:endParaRPr lang="en-GB" sz="1100" dirty="0">
              <a:effectLst/>
              <a:latin typeface="Calibri" panose="020F0502020204030204" pitchFamily="34" charset="0"/>
              <a:ea typeface="Calibri" panose="020F0502020204030204" pitchFamily="34" charset="0"/>
            </a:endParaRPr>
          </a:p>
          <a:p>
            <a:pPr marL="1143000" lvl="2" indent="-228600" fontAlgn="ctr">
              <a:buSzPts val="1000"/>
              <a:buFont typeface="Symbol" panose="05050102010706020507" pitchFamily="18" charset="2"/>
              <a:buChar char=""/>
              <a:tabLst>
                <a:tab pos="1371600" algn="l"/>
              </a:tabLst>
            </a:pPr>
            <a:r>
              <a:rPr lang="en-US" sz="1100" dirty="0">
                <a:effectLst/>
                <a:latin typeface="Calibri" panose="020F0502020204030204" pitchFamily="34" charset="0"/>
                <a:ea typeface="Times New Roman" panose="02020603050405020304" pitchFamily="18" charset="0"/>
              </a:rPr>
              <a:t>Iain: There maybe licensing issues</a:t>
            </a:r>
            <a:endParaRPr lang="en-GB" sz="1100" dirty="0">
              <a:effectLst/>
              <a:latin typeface="Calibri" panose="020F0502020204030204" pitchFamily="34" charset="0"/>
              <a:ea typeface="Calibri" panose="020F0502020204030204" pitchFamily="34" charset="0"/>
            </a:endParaRPr>
          </a:p>
          <a:p>
            <a:pPr marL="1600200" lvl="3" indent="-228600" fontAlgn="ctr">
              <a:buSzPts val="1000"/>
              <a:buFont typeface="Courier New" panose="02070309020205020404" pitchFamily="49" charset="0"/>
              <a:buChar char="o"/>
              <a:tabLst>
                <a:tab pos="1828800" algn="l"/>
              </a:tabLs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Enrico: can talk through those issues and have MIPI clarify the details and take away the barrier</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fontAlgn="ctr">
              <a:buSzPts val="1000"/>
              <a:buFont typeface="Symbol" panose="05050102010706020507" pitchFamily="18" charset="2"/>
              <a:buChar char=""/>
              <a:tabLst>
                <a:tab pos="914400" algn="l"/>
              </a:tabLst>
            </a:pPr>
            <a:r>
              <a:rPr lang="en-US" sz="1100" dirty="0">
                <a:effectLst/>
                <a:latin typeface="Calibri" panose="020F0502020204030204" pitchFamily="34" charset="0"/>
                <a:ea typeface="Times New Roman" panose="02020603050405020304" pitchFamily="18" charset="0"/>
              </a:rPr>
              <a:t>Niranjan: Do we need to have a separate section for Vector Instructions</a:t>
            </a:r>
            <a:endParaRPr lang="en-GB" sz="1100" dirty="0">
              <a:effectLst/>
              <a:latin typeface="Calibri" panose="020F0502020204030204" pitchFamily="34" charset="0"/>
              <a:ea typeface="Calibri" panose="020F0502020204030204" pitchFamily="34" charset="0"/>
            </a:endParaRPr>
          </a:p>
          <a:p>
            <a:pPr marL="685800" lvl="1" indent="-228600" fontAlgn="ctr">
              <a:buSzPts val="1000"/>
              <a:buFont typeface="Symbol" panose="05050102010706020507" pitchFamily="18" charset="2"/>
              <a:buChar char=""/>
              <a:tabLst>
                <a:tab pos="1371600" algn="l"/>
              </a:tabLst>
            </a:pPr>
            <a:r>
              <a:rPr lang="en-US" sz="1100" dirty="0">
                <a:effectLst/>
                <a:latin typeface="Calibri" panose="020F0502020204030204" pitchFamily="34" charset="0"/>
                <a:ea typeface="Times New Roman" panose="02020603050405020304" pitchFamily="18" charset="0"/>
              </a:rPr>
              <a:t>Iain: Extensions are supported in the spec and hence no need to clarify more at this time</a:t>
            </a:r>
            <a:endParaRPr lang="en-GB" sz="1100" dirty="0">
              <a:effectLst/>
              <a:latin typeface="Calibri" panose="020F0502020204030204" pitchFamily="34" charset="0"/>
              <a:ea typeface="Calibri" panose="020F0502020204030204" pitchFamily="34" charset="0"/>
            </a:endParaRPr>
          </a:p>
          <a:p>
            <a:pPr marL="685800" lvl="1" indent="-228600" fontAlgn="ctr">
              <a:buSzPts val="1000"/>
              <a:buFont typeface="Symbol" panose="05050102010706020507" pitchFamily="18" charset="2"/>
              <a:buChar char=""/>
              <a:tabLst>
                <a:tab pos="1371600" algn="l"/>
              </a:tabLst>
            </a:pPr>
            <a:r>
              <a:rPr lang="en-US" sz="1100" dirty="0">
                <a:effectLst/>
                <a:latin typeface="Calibri" panose="020F0502020204030204" pitchFamily="34" charset="0"/>
                <a:ea typeface="Times New Roman" panose="02020603050405020304" pitchFamily="18" charset="0"/>
              </a:rPr>
              <a:t>Iain: Data trace is</a:t>
            </a:r>
            <a:endParaRPr lang="en-GB" sz="1100" dirty="0">
              <a:effectLst/>
              <a:latin typeface="Calibri" panose="020F0502020204030204" pitchFamily="34" charset="0"/>
              <a:ea typeface="Calibri" panose="020F0502020204030204" pitchFamily="34" charset="0"/>
            </a:endParaRPr>
          </a:p>
          <a:p>
            <a:pPr marL="685800" lvl="1" indent="-228600" fontAlgn="ctr">
              <a:buSzPts val="1000"/>
              <a:buFont typeface="Symbol" panose="05050102010706020507" pitchFamily="18" charset="2"/>
              <a:buChar char=""/>
              <a:tabLst>
                <a:tab pos="1371600" algn="l"/>
              </a:tabLst>
            </a:pPr>
            <a:r>
              <a:rPr lang="en-US" sz="1100" dirty="0">
                <a:effectLst/>
                <a:latin typeface="Calibri" panose="020F0502020204030204" pitchFamily="34" charset="0"/>
                <a:ea typeface="Times New Roman" panose="02020603050405020304" pitchFamily="18" charset="0"/>
              </a:rPr>
              <a:t>Paul: Vector load can load 100s of independent element and there is a page fault; There is possibility of partially completed instruction</a:t>
            </a:r>
            <a:endParaRPr lang="en-GB" sz="1100" dirty="0">
              <a:effectLst/>
              <a:latin typeface="Calibri" panose="020F0502020204030204" pitchFamily="34" charset="0"/>
              <a:ea typeface="Calibri" panose="020F0502020204030204" pitchFamily="34" charset="0"/>
            </a:endParaRPr>
          </a:p>
          <a:p>
            <a:pPr marL="1143000" lvl="2" indent="-228600" fontAlgn="ctr">
              <a:buSzPts val="1000"/>
              <a:buFont typeface="Courier New" panose="02070309020205020404" pitchFamily="49" charset="0"/>
              <a:buChar char="o"/>
              <a:tabLst>
                <a:tab pos="1828800" algn="l"/>
              </a:tabLs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Iain: There will be need to clarify details around this topic and will happen offline</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050689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254db9cf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254db9cf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GB" dirty="0">
              <a:effectLst/>
            </a:endParaRPr>
          </a:p>
          <a:p>
            <a:pPr marL="742950" lvl="1" indent="-285750" fontAlgn="ctr">
              <a:buSzPts val="1000"/>
              <a:buFont typeface="Symbol" panose="05050102010706020507" pitchFamily="18" charset="2"/>
              <a:buChar char=""/>
              <a:tabLst>
                <a:tab pos="914400" algn="l"/>
              </a:tabLst>
            </a:pPr>
            <a:r>
              <a:rPr lang="en-US" sz="1100" dirty="0">
                <a:effectLst/>
                <a:latin typeface="Calibri" panose="020F0502020204030204" pitchFamily="34" charset="0"/>
                <a:ea typeface="Times New Roman" panose="02020603050405020304" pitchFamily="18" charset="0"/>
              </a:rPr>
              <a:t>Beeman: Perf Analysis SIG looking at ISA but will need more collaboration with DTPM when extending to SoC</a:t>
            </a:r>
            <a:endParaRPr lang="en-GB" sz="1100" dirty="0">
              <a:effectLst/>
              <a:latin typeface="Calibri" panose="020F0502020204030204" pitchFamily="34" charset="0"/>
              <a:ea typeface="Calibri" panose="020F0502020204030204" pitchFamily="34" charset="0"/>
            </a:endParaRPr>
          </a:p>
          <a:p>
            <a:pPr marL="742950" lvl="1" indent="-285750" fontAlgn="ctr">
              <a:buSzPts val="1000"/>
              <a:buFont typeface="Symbol" panose="05050102010706020507" pitchFamily="18" charset="2"/>
              <a:buChar char=""/>
              <a:tabLst>
                <a:tab pos="914400" algn="l"/>
              </a:tabLst>
            </a:pPr>
            <a:r>
              <a:rPr lang="en-US" sz="1100" dirty="0">
                <a:effectLst/>
                <a:latin typeface="Calibri" panose="020F0502020204030204" pitchFamily="34" charset="0"/>
                <a:ea typeface="Times New Roman" panose="02020603050405020304" pitchFamily="18" charset="0"/>
              </a:rPr>
              <a:t>Robert: Self hosted debug is being discussed in Debug TG (Tim &amp; Paul)</a:t>
            </a:r>
            <a:endParaRPr lang="en-GB" sz="1100" dirty="0">
              <a:effectLst/>
              <a:latin typeface="Calibri" panose="020F0502020204030204" pitchFamily="34" charset="0"/>
              <a:ea typeface="Calibri" panose="020F0502020204030204" pitchFamily="34" charset="0"/>
            </a:endParaRPr>
          </a:p>
          <a:p>
            <a:pPr marL="1143000" lvl="2" indent="-228600" fontAlgn="ctr">
              <a:buSzPts val="1000"/>
              <a:buFont typeface="Symbol" panose="05050102010706020507" pitchFamily="18" charset="2"/>
              <a:buChar char=""/>
              <a:tabLst>
                <a:tab pos="1371600" algn="l"/>
              </a:tabLst>
            </a:pPr>
            <a:r>
              <a:rPr lang="en-US" sz="1100" dirty="0">
                <a:effectLst/>
                <a:latin typeface="Calibri" panose="020F0502020204030204" pitchFamily="34" charset="0"/>
                <a:ea typeface="Times New Roman" panose="02020603050405020304" pitchFamily="18" charset="0"/>
              </a:rPr>
              <a:t>Paul: There is a demo but need more information on requirements</a:t>
            </a:r>
            <a:endParaRPr lang="en-GB" sz="1100" dirty="0">
              <a:effectLst/>
              <a:latin typeface="Calibri" panose="020F0502020204030204" pitchFamily="34" charset="0"/>
              <a:ea typeface="Calibri" panose="020F0502020204030204" pitchFamily="34" charset="0"/>
            </a:endParaRPr>
          </a:p>
          <a:p>
            <a:pPr marL="1143000" lvl="2" indent="-228600" fontAlgn="ctr">
              <a:buSzPts val="1000"/>
              <a:buFont typeface="Symbol" panose="05050102010706020507" pitchFamily="18" charset="2"/>
              <a:buChar char=""/>
              <a:tabLst>
                <a:tab pos="1371600" algn="l"/>
              </a:tabLst>
            </a:pPr>
            <a:r>
              <a:rPr lang="en-US" sz="1100" dirty="0">
                <a:effectLst/>
                <a:latin typeface="Calibri" panose="020F0502020204030204" pitchFamily="34" charset="0"/>
                <a:ea typeface="Times New Roman" panose="02020603050405020304" pitchFamily="18" charset="0"/>
              </a:rPr>
              <a:t>Robert, Iain: Need to have more clarity on what is being discussed and bring it into DTPM SIG</a:t>
            </a:r>
            <a:endParaRPr lang="en-GB" sz="1100" dirty="0">
              <a:effectLst/>
              <a:latin typeface="Calibri" panose="020F0502020204030204" pitchFamily="34" charset="0"/>
              <a:ea typeface="Calibri" panose="020F0502020204030204" pitchFamily="34" charset="0"/>
            </a:endParaRPr>
          </a:p>
          <a:p>
            <a:pPr marL="0" lvl="0" indent="0" algn="l" rtl="0">
              <a:spcBef>
                <a:spcPts val="0"/>
              </a:spcBef>
              <a:spcAft>
                <a:spcPts val="0"/>
              </a:spcAft>
              <a:buNone/>
            </a:pPr>
            <a:endParaRPr lang="en-GB" dirty="0"/>
          </a:p>
        </p:txBody>
      </p:sp>
    </p:spTree>
    <p:extLst>
      <p:ext uri="{BB962C8B-B14F-4D97-AF65-F5344CB8AC3E}">
        <p14:creationId xmlns:p14="http://schemas.microsoft.com/office/powerpoint/2010/main" val="1681518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254db9cf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254db9cf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47046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9c384849d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9c384849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254db9cf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254db9cf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Attendees: see screenshot on the agenda slide</a:t>
            </a:r>
          </a:p>
          <a:p>
            <a:pPr marL="0" lvl="0" indent="0" algn="l" rtl="0">
              <a:spcBef>
                <a:spcPts val="0"/>
              </a:spcBef>
              <a:spcAft>
                <a:spcPts val="0"/>
              </a:spcAft>
              <a:buNone/>
            </a:pPr>
            <a:endParaRPr lang="en-GB"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ee8baf4844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ee8baf484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9c2e8f2762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9c2e8f2762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9c2e8f2762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9c2e8f2762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bf20eafc9a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gbf20eafc9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254db9cf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254db9cf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fontAlgn="ctr">
              <a:buSzPts val="1000"/>
              <a:buFont typeface="Courier New" panose="02070309020205020404" pitchFamily="49" charset="0"/>
              <a:buChar char="o"/>
              <a:tabLst>
                <a:tab pos="1371600" algn="l"/>
              </a:tabLs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41952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254db9cf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254db9cf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074722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2"/>
          <p:cNvSpPr txBox="1">
            <a:spLocks noGrp="1"/>
          </p:cNvSpPr>
          <p:nvPr>
            <p:ph type="ctrTitle"/>
          </p:nvPr>
        </p:nvSpPr>
        <p:spPr>
          <a:xfrm>
            <a:off x="597850" y="1896424"/>
            <a:ext cx="8034000" cy="2137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4500"/>
              <a:buNone/>
              <a:defRPr sz="4500">
                <a:solidFill>
                  <a:srgbClr val="FFFFFF"/>
                </a:solidFill>
              </a:defRPr>
            </a:lvl1pPr>
            <a:lvl2pPr lvl="1" algn="ctr">
              <a:lnSpc>
                <a:spcPct val="100000"/>
              </a:lnSpc>
              <a:spcBef>
                <a:spcPts val="0"/>
              </a:spcBef>
              <a:spcAft>
                <a:spcPts val="0"/>
              </a:spcAft>
              <a:buClr>
                <a:srgbClr val="FFFFFF"/>
              </a:buClr>
              <a:buSzPts val="4500"/>
              <a:buNone/>
              <a:defRPr sz="4500">
                <a:solidFill>
                  <a:srgbClr val="FFFFFF"/>
                </a:solidFill>
              </a:defRPr>
            </a:lvl2pPr>
            <a:lvl3pPr lvl="2" algn="ctr">
              <a:lnSpc>
                <a:spcPct val="100000"/>
              </a:lnSpc>
              <a:spcBef>
                <a:spcPts val="0"/>
              </a:spcBef>
              <a:spcAft>
                <a:spcPts val="0"/>
              </a:spcAft>
              <a:buClr>
                <a:srgbClr val="FFFFFF"/>
              </a:buClr>
              <a:buSzPts val="4500"/>
              <a:buNone/>
              <a:defRPr sz="4500">
                <a:solidFill>
                  <a:srgbClr val="FFFFFF"/>
                </a:solidFill>
              </a:defRPr>
            </a:lvl3pPr>
            <a:lvl4pPr lvl="3" algn="ctr">
              <a:lnSpc>
                <a:spcPct val="100000"/>
              </a:lnSpc>
              <a:spcBef>
                <a:spcPts val="0"/>
              </a:spcBef>
              <a:spcAft>
                <a:spcPts val="0"/>
              </a:spcAft>
              <a:buClr>
                <a:srgbClr val="FFFFFF"/>
              </a:buClr>
              <a:buSzPts val="4500"/>
              <a:buNone/>
              <a:defRPr sz="4500">
                <a:solidFill>
                  <a:srgbClr val="FFFFFF"/>
                </a:solidFill>
              </a:defRPr>
            </a:lvl4pPr>
            <a:lvl5pPr lvl="4" algn="ctr">
              <a:lnSpc>
                <a:spcPct val="100000"/>
              </a:lnSpc>
              <a:spcBef>
                <a:spcPts val="0"/>
              </a:spcBef>
              <a:spcAft>
                <a:spcPts val="0"/>
              </a:spcAft>
              <a:buClr>
                <a:srgbClr val="FFFFFF"/>
              </a:buClr>
              <a:buSzPts val="4500"/>
              <a:buNone/>
              <a:defRPr sz="4500">
                <a:solidFill>
                  <a:srgbClr val="FFFFFF"/>
                </a:solidFill>
              </a:defRPr>
            </a:lvl5pPr>
            <a:lvl6pPr lvl="5" algn="ctr">
              <a:lnSpc>
                <a:spcPct val="100000"/>
              </a:lnSpc>
              <a:spcBef>
                <a:spcPts val="0"/>
              </a:spcBef>
              <a:spcAft>
                <a:spcPts val="0"/>
              </a:spcAft>
              <a:buClr>
                <a:srgbClr val="FFFFFF"/>
              </a:buClr>
              <a:buSzPts val="4500"/>
              <a:buNone/>
              <a:defRPr sz="4500">
                <a:solidFill>
                  <a:srgbClr val="FFFFFF"/>
                </a:solidFill>
              </a:defRPr>
            </a:lvl6pPr>
            <a:lvl7pPr lvl="6" algn="ctr">
              <a:lnSpc>
                <a:spcPct val="100000"/>
              </a:lnSpc>
              <a:spcBef>
                <a:spcPts val="0"/>
              </a:spcBef>
              <a:spcAft>
                <a:spcPts val="0"/>
              </a:spcAft>
              <a:buClr>
                <a:srgbClr val="FFFFFF"/>
              </a:buClr>
              <a:buSzPts val="4500"/>
              <a:buNone/>
              <a:defRPr sz="4500">
                <a:solidFill>
                  <a:srgbClr val="FFFFFF"/>
                </a:solidFill>
              </a:defRPr>
            </a:lvl7pPr>
            <a:lvl8pPr lvl="7" algn="ctr">
              <a:lnSpc>
                <a:spcPct val="100000"/>
              </a:lnSpc>
              <a:spcBef>
                <a:spcPts val="0"/>
              </a:spcBef>
              <a:spcAft>
                <a:spcPts val="0"/>
              </a:spcAft>
              <a:buClr>
                <a:srgbClr val="FFFFFF"/>
              </a:buClr>
              <a:buSzPts val="4500"/>
              <a:buNone/>
              <a:defRPr sz="4500">
                <a:solidFill>
                  <a:srgbClr val="FFFFFF"/>
                </a:solidFill>
              </a:defRPr>
            </a:lvl8pPr>
            <a:lvl9pPr lvl="8" algn="ctr">
              <a:lnSpc>
                <a:spcPct val="100000"/>
              </a:lnSpc>
              <a:spcBef>
                <a:spcPts val="0"/>
              </a:spcBef>
              <a:spcAft>
                <a:spcPts val="0"/>
              </a:spcAft>
              <a:buClr>
                <a:srgbClr val="FFFFFF"/>
              </a:buClr>
              <a:buSzPts val="4500"/>
              <a:buNone/>
              <a:defRPr sz="4500">
                <a:solidFill>
                  <a:srgbClr val="FFFFFF"/>
                </a:solidFill>
              </a:defRPr>
            </a:lvl9pPr>
          </a:lstStyle>
          <a:p>
            <a:endParaRPr/>
          </a:p>
        </p:txBody>
      </p:sp>
      <p:sp>
        <p:nvSpPr>
          <p:cNvPr id="12" name="Google Shape;12;p2"/>
          <p:cNvSpPr txBox="1">
            <a:spLocks noGrp="1"/>
          </p:cNvSpPr>
          <p:nvPr>
            <p:ph type="subTitle" idx="1"/>
          </p:nvPr>
        </p:nvSpPr>
        <p:spPr>
          <a:xfrm>
            <a:off x="597846" y="4033587"/>
            <a:ext cx="8034000" cy="50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FC72C"/>
              </a:buClr>
              <a:buSzPts val="2400"/>
              <a:buNone/>
              <a:defRPr sz="2400">
                <a:solidFill>
                  <a:srgbClr val="FFC72C"/>
                </a:solidFill>
              </a:defRPr>
            </a:lvl1pPr>
            <a:lvl2pPr lvl="1" algn="ctr">
              <a:lnSpc>
                <a:spcPct val="100000"/>
              </a:lnSpc>
              <a:spcBef>
                <a:spcPts val="0"/>
              </a:spcBef>
              <a:spcAft>
                <a:spcPts val="0"/>
              </a:spcAft>
              <a:buClr>
                <a:srgbClr val="FFFFFF"/>
              </a:buClr>
              <a:buSzPts val="2400"/>
              <a:buNone/>
              <a:defRPr sz="2400">
                <a:solidFill>
                  <a:srgbClr val="FFFFFF"/>
                </a:solidFill>
              </a:defRPr>
            </a:lvl2pPr>
            <a:lvl3pPr lvl="2" algn="ctr">
              <a:lnSpc>
                <a:spcPct val="100000"/>
              </a:lnSpc>
              <a:spcBef>
                <a:spcPts val="0"/>
              </a:spcBef>
              <a:spcAft>
                <a:spcPts val="0"/>
              </a:spcAft>
              <a:buClr>
                <a:srgbClr val="FFFFFF"/>
              </a:buClr>
              <a:buSzPts val="2400"/>
              <a:buNone/>
              <a:defRPr sz="2400">
                <a:solidFill>
                  <a:srgbClr val="FFFFFF"/>
                </a:solidFill>
              </a:defRPr>
            </a:lvl3pPr>
            <a:lvl4pPr lvl="3" algn="ctr">
              <a:lnSpc>
                <a:spcPct val="100000"/>
              </a:lnSpc>
              <a:spcBef>
                <a:spcPts val="0"/>
              </a:spcBef>
              <a:spcAft>
                <a:spcPts val="0"/>
              </a:spcAft>
              <a:buClr>
                <a:srgbClr val="FFFFFF"/>
              </a:buClr>
              <a:buSzPts val="2400"/>
              <a:buNone/>
              <a:defRPr sz="2400">
                <a:solidFill>
                  <a:srgbClr val="FFFFFF"/>
                </a:solidFill>
              </a:defRPr>
            </a:lvl4pPr>
            <a:lvl5pPr lvl="4" algn="ctr">
              <a:lnSpc>
                <a:spcPct val="100000"/>
              </a:lnSpc>
              <a:spcBef>
                <a:spcPts val="0"/>
              </a:spcBef>
              <a:spcAft>
                <a:spcPts val="0"/>
              </a:spcAft>
              <a:buClr>
                <a:srgbClr val="FFFFFF"/>
              </a:buClr>
              <a:buSzPts val="2400"/>
              <a:buNone/>
              <a:defRPr sz="2400">
                <a:solidFill>
                  <a:srgbClr val="FFFFFF"/>
                </a:solidFill>
              </a:defRPr>
            </a:lvl5pPr>
            <a:lvl6pPr lvl="5" algn="ctr">
              <a:lnSpc>
                <a:spcPct val="100000"/>
              </a:lnSpc>
              <a:spcBef>
                <a:spcPts val="0"/>
              </a:spcBef>
              <a:spcAft>
                <a:spcPts val="0"/>
              </a:spcAft>
              <a:buClr>
                <a:srgbClr val="FFFFFF"/>
              </a:buClr>
              <a:buSzPts val="2400"/>
              <a:buNone/>
              <a:defRPr sz="2400">
                <a:solidFill>
                  <a:srgbClr val="FFFFFF"/>
                </a:solidFill>
              </a:defRPr>
            </a:lvl6pPr>
            <a:lvl7pPr lvl="6" algn="ctr">
              <a:lnSpc>
                <a:spcPct val="100000"/>
              </a:lnSpc>
              <a:spcBef>
                <a:spcPts val="0"/>
              </a:spcBef>
              <a:spcAft>
                <a:spcPts val="0"/>
              </a:spcAft>
              <a:buClr>
                <a:srgbClr val="FFFFFF"/>
              </a:buClr>
              <a:buSzPts val="2400"/>
              <a:buNone/>
              <a:defRPr sz="2400">
                <a:solidFill>
                  <a:srgbClr val="FFFFFF"/>
                </a:solidFill>
              </a:defRPr>
            </a:lvl7pPr>
            <a:lvl8pPr lvl="7" algn="ctr">
              <a:lnSpc>
                <a:spcPct val="100000"/>
              </a:lnSpc>
              <a:spcBef>
                <a:spcPts val="0"/>
              </a:spcBef>
              <a:spcAft>
                <a:spcPts val="0"/>
              </a:spcAft>
              <a:buClr>
                <a:srgbClr val="FFFFFF"/>
              </a:buClr>
              <a:buSzPts val="2400"/>
              <a:buNone/>
              <a:defRPr sz="2400">
                <a:solidFill>
                  <a:srgbClr val="FFFFFF"/>
                </a:solidFill>
              </a:defRPr>
            </a:lvl8pPr>
            <a:lvl9pPr lvl="8" algn="ctr">
              <a:lnSpc>
                <a:spcPct val="100000"/>
              </a:lnSpc>
              <a:spcBef>
                <a:spcPts val="0"/>
              </a:spcBef>
              <a:spcAft>
                <a:spcPts val="0"/>
              </a:spcAft>
              <a:buClr>
                <a:srgbClr val="FFFFFF"/>
              </a:buClr>
              <a:buSzPts val="2400"/>
              <a:buNone/>
              <a:defRPr sz="2400">
                <a:solidFill>
                  <a:srgbClr val="FFFFFF"/>
                </a:solidFill>
              </a:defRPr>
            </a:lvl9pPr>
          </a:lstStyle>
          <a:p>
            <a:endParaRPr/>
          </a:p>
        </p:txBody>
      </p:sp>
      <p:pic>
        <p:nvPicPr>
          <p:cNvPr id="13" name="Google Shape;13;p2"/>
          <p:cNvPicPr preferRelativeResize="0"/>
          <p:nvPr/>
        </p:nvPicPr>
        <p:blipFill rotWithShape="1">
          <a:blip r:embed="rId3">
            <a:alphaModFix/>
          </a:blip>
          <a:srcRect/>
          <a:stretch/>
        </p:blipFill>
        <p:spPr>
          <a:xfrm>
            <a:off x="2676226" y="954119"/>
            <a:ext cx="3791525" cy="6033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ustom Layout 1 1 1">
  <p:cSld name="CUSTOM_5_1">
    <p:spTree>
      <p:nvGrpSpPr>
        <p:cNvPr id="1" name="Shape 62"/>
        <p:cNvGrpSpPr/>
        <p:nvPr/>
      </p:nvGrpSpPr>
      <p:grpSpPr>
        <a:xfrm>
          <a:off x="0" y="0"/>
          <a:ext cx="0" cy="0"/>
          <a:chOff x="0" y="0"/>
          <a:chExt cx="0" cy="0"/>
        </a:xfrm>
      </p:grpSpPr>
      <p:pic>
        <p:nvPicPr>
          <p:cNvPr id="63" name="Google Shape;63;p11"/>
          <p:cNvPicPr preferRelativeResize="0"/>
          <p:nvPr/>
        </p:nvPicPr>
        <p:blipFill rotWithShape="1">
          <a:blip r:embed="rId2">
            <a:alphaModFix amt="88000"/>
          </a:blip>
          <a:srcRect l="47512"/>
          <a:stretch/>
        </p:blipFill>
        <p:spPr>
          <a:xfrm>
            <a:off x="-2" y="0"/>
            <a:ext cx="4795254" cy="5143500"/>
          </a:xfrm>
          <a:prstGeom prst="rect">
            <a:avLst/>
          </a:prstGeom>
          <a:noFill/>
          <a:ln>
            <a:noFill/>
          </a:ln>
        </p:spPr>
      </p:pic>
      <p:sp>
        <p:nvSpPr>
          <p:cNvPr id="64" name="Google Shape;64;p11"/>
          <p:cNvSpPr/>
          <p:nvPr/>
        </p:nvSpPr>
        <p:spPr>
          <a:xfrm>
            <a:off x="4829400" y="0"/>
            <a:ext cx="4314600" cy="5143500"/>
          </a:xfrm>
          <a:prstGeom prst="rect">
            <a:avLst/>
          </a:prstGeom>
          <a:gradFill>
            <a:gsLst>
              <a:gs pos="0">
                <a:srgbClr val="0A3799"/>
              </a:gs>
              <a:gs pos="100000">
                <a:srgbClr val="0A3799"/>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65" name="Google Shape;65;p11"/>
          <p:cNvSpPr txBox="1">
            <a:spLocks noGrp="1"/>
          </p:cNvSpPr>
          <p:nvPr>
            <p:ph type="title"/>
          </p:nvPr>
        </p:nvSpPr>
        <p:spPr>
          <a:xfrm>
            <a:off x="50287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66" name="Google Shape;66;p11"/>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ccent Highlight 1">
  <p:cSld name="SECTION_HEADER_2_1">
    <p:bg>
      <p:bgPr>
        <a:blipFill>
          <a:blip r:embed="rId2">
            <a:alphaModFix/>
          </a:blip>
          <a:stretch>
            <a:fillRect/>
          </a:stretch>
        </a:blipFill>
        <a:effectLst/>
      </p:bgPr>
    </p:bg>
    <p:spTree>
      <p:nvGrpSpPr>
        <p:cNvPr id="1" name="Shape 67"/>
        <p:cNvGrpSpPr/>
        <p:nvPr/>
      </p:nvGrpSpPr>
      <p:grpSpPr>
        <a:xfrm>
          <a:off x="0" y="0"/>
          <a:ext cx="0" cy="0"/>
          <a:chOff x="0" y="0"/>
          <a:chExt cx="0" cy="0"/>
        </a:xfrm>
      </p:grpSpPr>
      <p:sp>
        <p:nvSpPr>
          <p:cNvPr id="68" name="Google Shape;68;p12"/>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12"/>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70" name="Google Shape;70;p12"/>
          <p:cNvSpPr/>
          <p:nvPr/>
        </p:nvSpPr>
        <p:spPr>
          <a:xfrm>
            <a:off x="0" y="0"/>
            <a:ext cx="43146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71" name="Google Shape;71;p12"/>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72" name="Google Shape;72;p12"/>
          <p:cNvSpPr txBox="1">
            <a:spLocks noGrp="1"/>
          </p:cNvSpPr>
          <p:nvPr>
            <p:ph type="title"/>
          </p:nvPr>
        </p:nvSpPr>
        <p:spPr>
          <a:xfrm>
            <a:off x="199375" y="205750"/>
            <a:ext cx="39348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2 1 1">
  <p:cSld name="CUSTOM_1_1_1">
    <p:spTree>
      <p:nvGrpSpPr>
        <p:cNvPr id="1" name="Shape 73"/>
        <p:cNvGrpSpPr/>
        <p:nvPr/>
      </p:nvGrpSpPr>
      <p:grpSpPr>
        <a:xfrm>
          <a:off x="0" y="0"/>
          <a:ext cx="0" cy="0"/>
          <a:chOff x="0" y="0"/>
          <a:chExt cx="0" cy="0"/>
        </a:xfrm>
      </p:grpSpPr>
      <p:pic>
        <p:nvPicPr>
          <p:cNvPr id="74" name="Google Shape;74;p13"/>
          <p:cNvPicPr preferRelativeResize="0"/>
          <p:nvPr/>
        </p:nvPicPr>
        <p:blipFill rotWithShape="1">
          <a:blip r:embed="rId2">
            <a:alphaModFix/>
          </a:blip>
          <a:srcRect l="7448" t="13362" r="5738" b="12321"/>
          <a:stretch/>
        </p:blipFill>
        <p:spPr>
          <a:xfrm>
            <a:off x="0" y="0"/>
            <a:ext cx="5027024" cy="5143499"/>
          </a:xfrm>
          <a:prstGeom prst="rect">
            <a:avLst/>
          </a:prstGeom>
          <a:noFill/>
          <a:ln>
            <a:noFill/>
          </a:ln>
        </p:spPr>
      </p:pic>
      <p:sp>
        <p:nvSpPr>
          <p:cNvPr id="75" name="Google Shape;75;p13"/>
          <p:cNvSpPr txBox="1"/>
          <p:nvPr/>
        </p:nvSpPr>
        <p:spPr>
          <a:xfrm>
            <a:off x="0"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3"/>
          <p:cNvSpPr/>
          <p:nvPr/>
        </p:nvSpPr>
        <p:spPr>
          <a:xfrm>
            <a:off x="5027100" y="0"/>
            <a:ext cx="4116900" cy="51435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77" name="Google Shape;77;p13"/>
          <p:cNvSpPr txBox="1">
            <a:spLocks noGrp="1"/>
          </p:cNvSpPr>
          <p:nvPr>
            <p:ph type="title"/>
          </p:nvPr>
        </p:nvSpPr>
        <p:spPr>
          <a:xfrm>
            <a:off x="5094000" y="164250"/>
            <a:ext cx="3934800" cy="481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78" name="Google Shape;78;p13"/>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4 1 2">
  <p:cSld name="CUSTOM_3_1_2">
    <p:spTree>
      <p:nvGrpSpPr>
        <p:cNvPr id="1" name="Shape 79"/>
        <p:cNvGrpSpPr/>
        <p:nvPr/>
      </p:nvGrpSpPr>
      <p:grpSpPr>
        <a:xfrm>
          <a:off x="0" y="0"/>
          <a:ext cx="0" cy="0"/>
          <a:chOff x="0" y="0"/>
          <a:chExt cx="0" cy="0"/>
        </a:xfrm>
      </p:grpSpPr>
      <p:pic>
        <p:nvPicPr>
          <p:cNvPr id="80" name="Google Shape;80;p14"/>
          <p:cNvPicPr preferRelativeResize="0"/>
          <p:nvPr/>
        </p:nvPicPr>
        <p:blipFill rotWithShape="1">
          <a:blip r:embed="rId2">
            <a:alphaModFix amt="85000"/>
          </a:blip>
          <a:srcRect/>
          <a:stretch/>
        </p:blipFill>
        <p:spPr>
          <a:xfrm>
            <a:off x="-3" y="0"/>
            <a:ext cx="4303553" cy="5143501"/>
          </a:xfrm>
          <a:prstGeom prst="rect">
            <a:avLst/>
          </a:prstGeom>
          <a:noFill/>
          <a:ln>
            <a:noFill/>
          </a:ln>
        </p:spPr>
      </p:pic>
      <p:pic>
        <p:nvPicPr>
          <p:cNvPr id="81" name="Google Shape;81;p14"/>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82" name="Google Shape;82;p14"/>
          <p:cNvSpPr/>
          <p:nvPr/>
        </p:nvSpPr>
        <p:spPr>
          <a:xfrm>
            <a:off x="4303550" y="0"/>
            <a:ext cx="48405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83" name="Google Shape;83;p14"/>
          <p:cNvSpPr txBox="1">
            <a:spLocks noGrp="1"/>
          </p:cNvSpPr>
          <p:nvPr>
            <p:ph type="title"/>
          </p:nvPr>
        </p:nvSpPr>
        <p:spPr>
          <a:xfrm>
            <a:off x="4527224" y="205750"/>
            <a:ext cx="44145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3 1 1">
  <p:cSld name="CUSTOM_2_1_1">
    <p:spTree>
      <p:nvGrpSpPr>
        <p:cNvPr id="1" name="Shape 84"/>
        <p:cNvGrpSpPr/>
        <p:nvPr/>
      </p:nvGrpSpPr>
      <p:grpSpPr>
        <a:xfrm>
          <a:off x="0" y="0"/>
          <a:ext cx="0" cy="0"/>
          <a:chOff x="0" y="0"/>
          <a:chExt cx="0" cy="0"/>
        </a:xfrm>
      </p:grpSpPr>
      <p:pic>
        <p:nvPicPr>
          <p:cNvPr id="85" name="Google Shape;85;p15"/>
          <p:cNvPicPr preferRelativeResize="0"/>
          <p:nvPr/>
        </p:nvPicPr>
        <p:blipFill rotWithShape="1">
          <a:blip r:embed="rId2">
            <a:alphaModFix amt="79000"/>
          </a:blip>
          <a:srcRect/>
          <a:stretch/>
        </p:blipFill>
        <p:spPr>
          <a:xfrm>
            <a:off x="0" y="0"/>
            <a:ext cx="4303550" cy="5143499"/>
          </a:xfrm>
          <a:prstGeom prst="rect">
            <a:avLst/>
          </a:prstGeom>
          <a:noFill/>
          <a:ln>
            <a:noFill/>
          </a:ln>
        </p:spPr>
      </p:pic>
      <p:sp>
        <p:nvSpPr>
          <p:cNvPr id="86" name="Google Shape;86;p15"/>
          <p:cNvSpPr txBox="1">
            <a:spLocks noGrp="1"/>
          </p:cNvSpPr>
          <p:nvPr>
            <p:ph type="title"/>
          </p:nvPr>
        </p:nvSpPr>
        <p:spPr>
          <a:xfrm>
            <a:off x="4490200" y="174650"/>
            <a:ext cx="4538700" cy="4801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87" name="Google Shape;87;p15"/>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 Layout 5 1 1">
  <p:cSld name="CUSTOM_4_1_1">
    <p:spTree>
      <p:nvGrpSpPr>
        <p:cNvPr id="1" name="Shape 88"/>
        <p:cNvGrpSpPr/>
        <p:nvPr/>
      </p:nvGrpSpPr>
      <p:grpSpPr>
        <a:xfrm>
          <a:off x="0" y="0"/>
          <a:ext cx="0" cy="0"/>
          <a:chOff x="0" y="0"/>
          <a:chExt cx="0" cy="0"/>
        </a:xfrm>
      </p:grpSpPr>
      <p:pic>
        <p:nvPicPr>
          <p:cNvPr id="89" name="Google Shape;89;p16"/>
          <p:cNvPicPr preferRelativeResize="0"/>
          <p:nvPr/>
        </p:nvPicPr>
        <p:blipFill rotWithShape="1">
          <a:blip r:embed="rId2">
            <a:alphaModFix amt="61000"/>
          </a:blip>
          <a:srcRect t="17496" r="29532" b="8336"/>
          <a:stretch/>
        </p:blipFill>
        <p:spPr>
          <a:xfrm>
            <a:off x="5070375" y="0"/>
            <a:ext cx="4073625" cy="5143501"/>
          </a:xfrm>
          <a:prstGeom prst="rect">
            <a:avLst/>
          </a:prstGeom>
          <a:noFill/>
          <a:ln>
            <a:noFill/>
          </a:ln>
        </p:spPr>
      </p:pic>
      <p:sp>
        <p:nvSpPr>
          <p:cNvPr id="90" name="Google Shape;90;p16"/>
          <p:cNvSpPr txBox="1">
            <a:spLocks noGrp="1"/>
          </p:cNvSpPr>
          <p:nvPr>
            <p:ph type="title"/>
          </p:nvPr>
        </p:nvSpPr>
        <p:spPr>
          <a:xfrm>
            <a:off x="52725" y="113875"/>
            <a:ext cx="4634100" cy="4542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91" name="Google Shape;91;p16"/>
          <p:cNvPicPr preferRelativeResize="0"/>
          <p:nvPr/>
        </p:nvPicPr>
        <p:blipFill rotWithShape="1">
          <a:blip r:embed="rId3">
            <a:alphaModFix/>
          </a:blip>
          <a:srcRect/>
          <a:stretch/>
        </p:blipFill>
        <p:spPr>
          <a:xfrm>
            <a:off x="181200" y="4743821"/>
            <a:ext cx="1460651" cy="232425"/>
          </a:xfrm>
          <a:prstGeom prst="rect">
            <a:avLst/>
          </a:prstGeom>
          <a:noFill/>
          <a:ln>
            <a:noFill/>
          </a:ln>
        </p:spPr>
      </p:pic>
      <p:pic>
        <p:nvPicPr>
          <p:cNvPr id="92" name="Google Shape;92;p16"/>
          <p:cNvPicPr preferRelativeResize="0"/>
          <p:nvPr/>
        </p:nvPicPr>
        <p:blipFill rotWithShape="1">
          <a:blip r:embed="rId4">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ccent Highlight 1 1">
  <p:cSld name="SECTION_HEADER_2_1_1">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18"/>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8"/>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98" name="Google Shape;98;p18"/>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99" name="Google Shape;99;p18"/>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00" name="Google Shape;100;p18"/>
          <p:cNvSpPr txBox="1">
            <a:spLocks noGrp="1"/>
          </p:cNvSpPr>
          <p:nvPr>
            <p:ph type="title"/>
          </p:nvPr>
        </p:nvSpPr>
        <p:spPr>
          <a:xfrm>
            <a:off x="1993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Accent Highlight 1 1 1">
  <p:cSld name="SECTION_HEADER_2_1_1_1">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19"/>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9"/>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04" name="Google Shape;104;p19"/>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105" name="Google Shape;105;p19"/>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06" name="Google Shape;106;p19"/>
          <p:cNvSpPr txBox="1">
            <a:spLocks noGrp="1"/>
          </p:cNvSpPr>
          <p:nvPr>
            <p:ph type="title"/>
          </p:nvPr>
        </p:nvSpPr>
        <p:spPr>
          <a:xfrm>
            <a:off x="4697975" y="186450"/>
            <a:ext cx="43146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
        <p:nvSpPr>
          <p:cNvPr id="107" name="Google Shape;107;p19"/>
          <p:cNvSpPr txBox="1">
            <a:spLocks noGrp="1"/>
          </p:cNvSpPr>
          <p:nvPr>
            <p:ph type="body" idx="1"/>
          </p:nvPr>
        </p:nvSpPr>
        <p:spPr>
          <a:xfrm>
            <a:off x="93325" y="300725"/>
            <a:ext cx="40962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Accent Highlight 1 1 1 1">
  <p:cSld name="SECTION_HEADER_2_1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0"/>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20"/>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11" name="Google Shape;111;p20"/>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112" name="Google Shape;112;p20"/>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13" name="Google Shape;113;p20"/>
          <p:cNvSpPr txBox="1">
            <a:spLocks noGrp="1"/>
          </p:cNvSpPr>
          <p:nvPr>
            <p:ph type="title"/>
          </p:nvPr>
        </p:nvSpPr>
        <p:spPr>
          <a:xfrm>
            <a:off x="72975" y="51650"/>
            <a:ext cx="39507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
        <p:nvSpPr>
          <p:cNvPr id="114" name="Google Shape;114;p20"/>
          <p:cNvSpPr txBox="1">
            <a:spLocks noGrp="1"/>
          </p:cNvSpPr>
          <p:nvPr>
            <p:ph type="body" idx="1"/>
          </p:nvPr>
        </p:nvSpPr>
        <p:spPr>
          <a:xfrm>
            <a:off x="4443875" y="51650"/>
            <a:ext cx="45054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Dark 1">
  <p:cSld name="SECTION_HEADER_3">
    <p:bg>
      <p:bgPr>
        <a:gradFill>
          <a:gsLst>
            <a:gs pos="0">
              <a:srgbClr val="0A3799"/>
            </a:gs>
            <a:gs pos="100000">
              <a:srgbClr val="0A6B7C"/>
            </a:gs>
          </a:gsLst>
          <a:lin ang="0" scaled="0"/>
        </a:gra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3600"/>
              <a:buNone/>
              <a:defRPr sz="3600">
                <a:solidFill>
                  <a:srgbClr val="FFFFFF"/>
                </a:solidFill>
              </a:defRPr>
            </a:lvl2pPr>
            <a:lvl3pPr lvl="2" algn="ctr">
              <a:lnSpc>
                <a:spcPct val="100000"/>
              </a:lnSpc>
              <a:spcBef>
                <a:spcPts val="0"/>
              </a:spcBef>
              <a:spcAft>
                <a:spcPts val="0"/>
              </a:spcAft>
              <a:buClr>
                <a:srgbClr val="FFFFFF"/>
              </a:buClr>
              <a:buSzPts val="3600"/>
              <a:buNone/>
              <a:defRPr sz="3600">
                <a:solidFill>
                  <a:srgbClr val="FFFFFF"/>
                </a:solidFill>
              </a:defRPr>
            </a:lvl3pPr>
            <a:lvl4pPr lvl="3" algn="ctr">
              <a:lnSpc>
                <a:spcPct val="100000"/>
              </a:lnSpc>
              <a:spcBef>
                <a:spcPts val="0"/>
              </a:spcBef>
              <a:spcAft>
                <a:spcPts val="0"/>
              </a:spcAft>
              <a:buClr>
                <a:srgbClr val="FFFFFF"/>
              </a:buClr>
              <a:buSzPts val="3600"/>
              <a:buNone/>
              <a:defRPr sz="3600">
                <a:solidFill>
                  <a:srgbClr val="FFFFFF"/>
                </a:solidFill>
              </a:defRPr>
            </a:lvl4pPr>
            <a:lvl5pPr lvl="4" algn="ctr">
              <a:lnSpc>
                <a:spcPct val="100000"/>
              </a:lnSpc>
              <a:spcBef>
                <a:spcPts val="0"/>
              </a:spcBef>
              <a:spcAft>
                <a:spcPts val="0"/>
              </a:spcAft>
              <a:buClr>
                <a:srgbClr val="FFFFFF"/>
              </a:buClr>
              <a:buSzPts val="3600"/>
              <a:buNone/>
              <a:defRPr sz="3600">
                <a:solidFill>
                  <a:srgbClr val="FFFFFF"/>
                </a:solidFill>
              </a:defRPr>
            </a:lvl5pPr>
            <a:lvl6pPr lvl="5" algn="ctr">
              <a:lnSpc>
                <a:spcPct val="100000"/>
              </a:lnSpc>
              <a:spcBef>
                <a:spcPts val="0"/>
              </a:spcBef>
              <a:spcAft>
                <a:spcPts val="0"/>
              </a:spcAft>
              <a:buClr>
                <a:srgbClr val="FFFFFF"/>
              </a:buClr>
              <a:buSzPts val="3600"/>
              <a:buNone/>
              <a:defRPr sz="3600">
                <a:solidFill>
                  <a:srgbClr val="FFFFFF"/>
                </a:solidFill>
              </a:defRPr>
            </a:lvl6pPr>
            <a:lvl7pPr lvl="6" algn="ctr">
              <a:lnSpc>
                <a:spcPct val="100000"/>
              </a:lnSpc>
              <a:spcBef>
                <a:spcPts val="0"/>
              </a:spcBef>
              <a:spcAft>
                <a:spcPts val="0"/>
              </a:spcAft>
              <a:buClr>
                <a:srgbClr val="FFFFFF"/>
              </a:buClr>
              <a:buSzPts val="3600"/>
              <a:buNone/>
              <a:defRPr sz="3600">
                <a:solidFill>
                  <a:srgbClr val="FFFFFF"/>
                </a:solidFill>
              </a:defRPr>
            </a:lvl7pPr>
            <a:lvl8pPr lvl="7" algn="ctr">
              <a:lnSpc>
                <a:spcPct val="100000"/>
              </a:lnSpc>
              <a:spcBef>
                <a:spcPts val="0"/>
              </a:spcBef>
              <a:spcAft>
                <a:spcPts val="0"/>
              </a:spcAft>
              <a:buClr>
                <a:srgbClr val="FFFFFF"/>
              </a:buClr>
              <a:buSzPts val="3600"/>
              <a:buNone/>
              <a:defRPr sz="3600">
                <a:solidFill>
                  <a:srgbClr val="FFFFFF"/>
                </a:solidFill>
              </a:defRPr>
            </a:lvl8pPr>
            <a:lvl9pPr lvl="8" algn="ctr">
              <a:lnSpc>
                <a:spcPct val="100000"/>
              </a:lnSpc>
              <a:spcBef>
                <a:spcPts val="0"/>
              </a:spcBef>
              <a:spcAft>
                <a:spcPts val="0"/>
              </a:spcAft>
              <a:buClr>
                <a:srgbClr val="FFFFFF"/>
              </a:buClr>
              <a:buSzPts val="3600"/>
              <a:buNone/>
              <a:defRPr sz="3600">
                <a:solidFill>
                  <a:srgbClr val="FFFFFF"/>
                </a:solidFill>
              </a:defRPr>
            </a:lvl9pPr>
          </a:lstStyle>
          <a:p>
            <a:endParaRPr/>
          </a:p>
        </p:txBody>
      </p:sp>
      <p:pic>
        <p:nvPicPr>
          <p:cNvPr id="16" name="Google Shape;16;p3"/>
          <p:cNvPicPr preferRelativeResize="0"/>
          <p:nvPr/>
        </p:nvPicPr>
        <p:blipFill rotWithShape="1">
          <a:blip r:embed="rId2">
            <a:alphaModFix/>
          </a:blip>
          <a:srcRect/>
          <a:stretch/>
        </p:blipFill>
        <p:spPr>
          <a:xfrm>
            <a:off x="3841675" y="4268271"/>
            <a:ext cx="1460651" cy="232425"/>
          </a:xfrm>
          <a:prstGeom prst="rect">
            <a:avLst/>
          </a:prstGeom>
          <a:noFill/>
          <a:ln>
            <a:noFill/>
          </a:ln>
        </p:spPr>
      </p:pic>
      <p:sp>
        <p:nvSpPr>
          <p:cNvPr id="17" name="Google Shape;17;p3"/>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8" name="Google Shape;18;p3"/>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ustom Layout 2">
  <p:cSld name="CUSTOM_2_2">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4420325" y="216425"/>
            <a:ext cx="44121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000"/>
              <a:buNone/>
              <a:defRPr>
                <a:latin typeface="Open Sans"/>
                <a:ea typeface="Open Sans"/>
                <a:cs typeface="Open Sans"/>
                <a:sym typeface="Open Sans"/>
              </a:defRPr>
            </a:lvl1pPr>
            <a:lvl2pPr lvl="1" algn="l">
              <a:lnSpc>
                <a:spcPct val="100000"/>
              </a:lnSpc>
              <a:spcBef>
                <a:spcPts val="0"/>
              </a:spcBef>
              <a:spcAft>
                <a:spcPts val="0"/>
              </a:spcAft>
              <a:buSzPts val="2400"/>
              <a:buNone/>
              <a:defRPr>
                <a:latin typeface="Open Sans"/>
                <a:ea typeface="Open Sans"/>
                <a:cs typeface="Open Sans"/>
                <a:sym typeface="Open Sans"/>
              </a:defRPr>
            </a:lvl2pPr>
            <a:lvl3pPr lvl="2" algn="l">
              <a:lnSpc>
                <a:spcPct val="100000"/>
              </a:lnSpc>
              <a:spcBef>
                <a:spcPts val="0"/>
              </a:spcBef>
              <a:spcAft>
                <a:spcPts val="0"/>
              </a:spcAft>
              <a:buSzPts val="2400"/>
              <a:buNone/>
              <a:defRPr>
                <a:latin typeface="Open Sans"/>
                <a:ea typeface="Open Sans"/>
                <a:cs typeface="Open Sans"/>
                <a:sym typeface="Open Sans"/>
              </a:defRPr>
            </a:lvl3pPr>
            <a:lvl4pPr lvl="3" algn="l">
              <a:lnSpc>
                <a:spcPct val="100000"/>
              </a:lnSpc>
              <a:spcBef>
                <a:spcPts val="0"/>
              </a:spcBef>
              <a:spcAft>
                <a:spcPts val="0"/>
              </a:spcAft>
              <a:buSzPts val="2400"/>
              <a:buNone/>
              <a:defRPr>
                <a:latin typeface="Open Sans"/>
                <a:ea typeface="Open Sans"/>
                <a:cs typeface="Open Sans"/>
                <a:sym typeface="Open Sans"/>
              </a:defRPr>
            </a:lvl4pPr>
            <a:lvl5pPr lvl="4" algn="l">
              <a:lnSpc>
                <a:spcPct val="100000"/>
              </a:lnSpc>
              <a:spcBef>
                <a:spcPts val="0"/>
              </a:spcBef>
              <a:spcAft>
                <a:spcPts val="0"/>
              </a:spcAft>
              <a:buSzPts val="2400"/>
              <a:buNone/>
              <a:defRPr>
                <a:latin typeface="Open Sans"/>
                <a:ea typeface="Open Sans"/>
                <a:cs typeface="Open Sans"/>
                <a:sym typeface="Open Sans"/>
              </a:defRPr>
            </a:lvl5pPr>
            <a:lvl6pPr lvl="5" algn="l">
              <a:lnSpc>
                <a:spcPct val="100000"/>
              </a:lnSpc>
              <a:spcBef>
                <a:spcPts val="0"/>
              </a:spcBef>
              <a:spcAft>
                <a:spcPts val="0"/>
              </a:spcAft>
              <a:buSzPts val="2400"/>
              <a:buNone/>
              <a:defRPr>
                <a:latin typeface="Open Sans"/>
                <a:ea typeface="Open Sans"/>
                <a:cs typeface="Open Sans"/>
                <a:sym typeface="Open Sans"/>
              </a:defRPr>
            </a:lvl6pPr>
            <a:lvl7pPr lvl="6" algn="l">
              <a:lnSpc>
                <a:spcPct val="100000"/>
              </a:lnSpc>
              <a:spcBef>
                <a:spcPts val="0"/>
              </a:spcBef>
              <a:spcAft>
                <a:spcPts val="0"/>
              </a:spcAft>
              <a:buSzPts val="2400"/>
              <a:buNone/>
              <a:defRPr>
                <a:latin typeface="Open Sans"/>
                <a:ea typeface="Open Sans"/>
                <a:cs typeface="Open Sans"/>
                <a:sym typeface="Open Sans"/>
              </a:defRPr>
            </a:lvl7pPr>
            <a:lvl8pPr lvl="7" algn="l">
              <a:lnSpc>
                <a:spcPct val="100000"/>
              </a:lnSpc>
              <a:spcBef>
                <a:spcPts val="0"/>
              </a:spcBef>
              <a:spcAft>
                <a:spcPts val="0"/>
              </a:spcAft>
              <a:buSzPts val="2400"/>
              <a:buNone/>
              <a:defRPr>
                <a:latin typeface="Open Sans"/>
                <a:ea typeface="Open Sans"/>
                <a:cs typeface="Open Sans"/>
                <a:sym typeface="Open Sans"/>
              </a:defRPr>
            </a:lvl8pPr>
            <a:lvl9pPr lvl="8" algn="l">
              <a:lnSpc>
                <a:spcPct val="100000"/>
              </a:lnSpc>
              <a:spcBef>
                <a:spcPts val="0"/>
              </a:spcBef>
              <a:spcAft>
                <a:spcPts val="0"/>
              </a:spcAft>
              <a:buSzPts val="2400"/>
              <a:buNone/>
              <a:defRPr>
                <a:latin typeface="Open Sans"/>
                <a:ea typeface="Open Sans"/>
                <a:cs typeface="Open Sans"/>
                <a:sym typeface="Open Sans"/>
              </a:defRPr>
            </a:lvl9pPr>
          </a:lstStyle>
          <a:p>
            <a:endParaRPr/>
          </a:p>
        </p:txBody>
      </p:sp>
      <p:sp>
        <p:nvSpPr>
          <p:cNvPr id="117" name="Google Shape;117;p21"/>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18" name="Google Shape;118;p21"/>
          <p:cNvSpPr txBox="1">
            <a:spLocks noGrp="1"/>
          </p:cNvSpPr>
          <p:nvPr>
            <p:ph type="title" idx="2"/>
          </p:nvPr>
        </p:nvSpPr>
        <p:spPr>
          <a:xfrm>
            <a:off x="199375" y="216425"/>
            <a:ext cx="3934800" cy="475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Font typeface="Open Sans"/>
              <a:buNone/>
              <a:defRPr sz="3600">
                <a:solidFill>
                  <a:srgbClr val="FFFFFF"/>
                </a:solidFill>
                <a:latin typeface="Open Sans"/>
                <a:ea typeface="Open Sans"/>
                <a:cs typeface="Open Sans"/>
                <a:sym typeface="Open Sans"/>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19" name="Google Shape;119;p21"/>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120" name="Google Shape;120;p21"/>
          <p:cNvSpPr txBox="1">
            <a:spLocks noGrp="1"/>
          </p:cNvSpPr>
          <p:nvPr>
            <p:ph type="body" idx="1"/>
          </p:nvPr>
        </p:nvSpPr>
        <p:spPr>
          <a:xfrm>
            <a:off x="4420325" y="1559825"/>
            <a:ext cx="44121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121"/>
        <p:cNvGrpSpPr/>
        <p:nvPr/>
      </p:nvGrpSpPr>
      <p:grpSpPr>
        <a:xfrm>
          <a:off x="0" y="0"/>
          <a:ext cx="0" cy="0"/>
          <a:chOff x="0" y="0"/>
          <a:chExt cx="0" cy="0"/>
        </a:xfrm>
      </p:grpSpPr>
      <p:pic>
        <p:nvPicPr>
          <p:cNvPr id="122" name="Google Shape;122;p22"/>
          <p:cNvPicPr preferRelativeResize="0"/>
          <p:nvPr/>
        </p:nvPicPr>
        <p:blipFill rotWithShape="1">
          <a:blip r:embed="rId2">
            <a:alphaModFix amt="88000"/>
          </a:blip>
          <a:srcRect l="47512"/>
          <a:stretch/>
        </p:blipFill>
        <p:spPr>
          <a:xfrm>
            <a:off x="4348748" y="0"/>
            <a:ext cx="4795254" cy="5143500"/>
          </a:xfrm>
          <a:prstGeom prst="rect">
            <a:avLst/>
          </a:prstGeom>
          <a:noFill/>
          <a:ln>
            <a:noFill/>
          </a:ln>
        </p:spPr>
      </p:pic>
      <p:sp>
        <p:nvSpPr>
          <p:cNvPr id="123" name="Google Shape;123;p22"/>
          <p:cNvSpPr/>
          <p:nvPr/>
        </p:nvSpPr>
        <p:spPr>
          <a:xfrm>
            <a:off x="0" y="0"/>
            <a:ext cx="4314600" cy="5143500"/>
          </a:xfrm>
          <a:prstGeom prst="rect">
            <a:avLst/>
          </a:prstGeom>
          <a:gradFill>
            <a:gsLst>
              <a:gs pos="0">
                <a:srgbClr val="0A3799"/>
              </a:gs>
              <a:gs pos="100000">
                <a:srgbClr val="0A3799"/>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24" name="Google Shape;124;p22"/>
          <p:cNvSpPr txBox="1">
            <a:spLocks noGrp="1"/>
          </p:cNvSpPr>
          <p:nvPr>
            <p:ph type="title"/>
          </p:nvPr>
        </p:nvSpPr>
        <p:spPr>
          <a:xfrm>
            <a:off x="1993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25" name="Google Shape;125;p22"/>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ustom Layout 1 2">
  <p:cSld name="CUSTOM_2">
    <p:spTree>
      <p:nvGrpSpPr>
        <p:cNvPr id="1" name="Shape 126"/>
        <p:cNvGrpSpPr/>
        <p:nvPr/>
      </p:nvGrpSpPr>
      <p:grpSpPr>
        <a:xfrm>
          <a:off x="0" y="0"/>
          <a:ext cx="0" cy="0"/>
          <a:chOff x="0" y="0"/>
          <a:chExt cx="0" cy="0"/>
        </a:xfrm>
      </p:grpSpPr>
      <p:pic>
        <p:nvPicPr>
          <p:cNvPr id="127" name="Google Shape;127;p23"/>
          <p:cNvPicPr preferRelativeResize="0"/>
          <p:nvPr/>
        </p:nvPicPr>
        <p:blipFill rotWithShape="1">
          <a:blip r:embed="rId2">
            <a:alphaModFix amt="88000"/>
          </a:blip>
          <a:srcRect l="47512"/>
          <a:stretch/>
        </p:blipFill>
        <p:spPr>
          <a:xfrm>
            <a:off x="4348748" y="0"/>
            <a:ext cx="4795254" cy="5143500"/>
          </a:xfrm>
          <a:prstGeom prst="rect">
            <a:avLst/>
          </a:prstGeom>
          <a:noFill/>
          <a:ln>
            <a:noFill/>
          </a:ln>
        </p:spPr>
      </p:pic>
      <p:sp>
        <p:nvSpPr>
          <p:cNvPr id="128" name="Google Shape;128;p23"/>
          <p:cNvSpPr/>
          <p:nvPr/>
        </p:nvSpPr>
        <p:spPr>
          <a:xfrm>
            <a:off x="0" y="0"/>
            <a:ext cx="4314600" cy="5143500"/>
          </a:xfrm>
          <a:prstGeom prst="rect">
            <a:avLst/>
          </a:prstGeom>
          <a:gradFill>
            <a:gsLst>
              <a:gs pos="0">
                <a:srgbClr val="0A3799"/>
              </a:gs>
              <a:gs pos="100000">
                <a:srgbClr val="0A3799"/>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29" name="Google Shape;129;p23"/>
          <p:cNvSpPr txBox="1">
            <a:spLocks noGrp="1"/>
          </p:cNvSpPr>
          <p:nvPr>
            <p:ph type="title"/>
          </p:nvPr>
        </p:nvSpPr>
        <p:spPr>
          <a:xfrm>
            <a:off x="4440700" y="112425"/>
            <a:ext cx="4456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30" name="Google Shape;130;p23"/>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31" name="Google Shape;131;p23"/>
          <p:cNvSpPr txBox="1">
            <a:spLocks noGrp="1"/>
          </p:cNvSpPr>
          <p:nvPr>
            <p:ph type="body" idx="1"/>
          </p:nvPr>
        </p:nvSpPr>
        <p:spPr>
          <a:xfrm>
            <a:off x="93325" y="300725"/>
            <a:ext cx="40962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ustom Layout 1 1">
  <p:cSld name="CUSTOM_1">
    <p:spTree>
      <p:nvGrpSpPr>
        <p:cNvPr id="1" name="Shape 132"/>
        <p:cNvGrpSpPr/>
        <p:nvPr/>
      </p:nvGrpSpPr>
      <p:grpSpPr>
        <a:xfrm>
          <a:off x="0" y="0"/>
          <a:ext cx="0" cy="0"/>
          <a:chOff x="0" y="0"/>
          <a:chExt cx="0" cy="0"/>
        </a:xfrm>
      </p:grpSpPr>
      <p:pic>
        <p:nvPicPr>
          <p:cNvPr id="133" name="Google Shape;133;p24"/>
          <p:cNvPicPr preferRelativeResize="0"/>
          <p:nvPr/>
        </p:nvPicPr>
        <p:blipFill rotWithShape="1">
          <a:blip r:embed="rId2">
            <a:alphaModFix amt="88000"/>
          </a:blip>
          <a:srcRect l="47512"/>
          <a:stretch/>
        </p:blipFill>
        <p:spPr>
          <a:xfrm>
            <a:off x="4348748" y="0"/>
            <a:ext cx="4795254" cy="5143500"/>
          </a:xfrm>
          <a:prstGeom prst="rect">
            <a:avLst/>
          </a:prstGeom>
          <a:noFill/>
          <a:ln>
            <a:noFill/>
          </a:ln>
        </p:spPr>
      </p:pic>
      <p:sp>
        <p:nvSpPr>
          <p:cNvPr id="134" name="Google Shape;134;p24"/>
          <p:cNvSpPr/>
          <p:nvPr/>
        </p:nvSpPr>
        <p:spPr>
          <a:xfrm>
            <a:off x="0" y="0"/>
            <a:ext cx="43146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35" name="Google Shape;135;p24"/>
          <p:cNvSpPr txBox="1">
            <a:spLocks noGrp="1"/>
          </p:cNvSpPr>
          <p:nvPr>
            <p:ph type="title"/>
          </p:nvPr>
        </p:nvSpPr>
        <p:spPr>
          <a:xfrm>
            <a:off x="1993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36" name="Google Shape;136;p24"/>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ustom Layout 1 1 2">
  <p:cSld name="CUSTOM_1_2">
    <p:spTree>
      <p:nvGrpSpPr>
        <p:cNvPr id="1" name="Shape 137"/>
        <p:cNvGrpSpPr/>
        <p:nvPr/>
      </p:nvGrpSpPr>
      <p:grpSpPr>
        <a:xfrm>
          <a:off x="0" y="0"/>
          <a:ext cx="0" cy="0"/>
          <a:chOff x="0" y="0"/>
          <a:chExt cx="0" cy="0"/>
        </a:xfrm>
      </p:grpSpPr>
      <p:pic>
        <p:nvPicPr>
          <p:cNvPr id="138" name="Google Shape;138;p25"/>
          <p:cNvPicPr preferRelativeResize="0"/>
          <p:nvPr/>
        </p:nvPicPr>
        <p:blipFill rotWithShape="1">
          <a:blip r:embed="rId2">
            <a:alphaModFix amt="88000"/>
          </a:blip>
          <a:srcRect l="47512"/>
          <a:stretch/>
        </p:blipFill>
        <p:spPr>
          <a:xfrm>
            <a:off x="4348748" y="0"/>
            <a:ext cx="4795254" cy="5143500"/>
          </a:xfrm>
          <a:prstGeom prst="rect">
            <a:avLst/>
          </a:prstGeom>
          <a:noFill/>
          <a:ln>
            <a:noFill/>
          </a:ln>
        </p:spPr>
      </p:pic>
      <p:sp>
        <p:nvSpPr>
          <p:cNvPr id="139" name="Google Shape;139;p25"/>
          <p:cNvSpPr/>
          <p:nvPr/>
        </p:nvSpPr>
        <p:spPr>
          <a:xfrm>
            <a:off x="0" y="0"/>
            <a:ext cx="43146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40" name="Google Shape;140;p25"/>
          <p:cNvSpPr txBox="1">
            <a:spLocks noGrp="1"/>
          </p:cNvSpPr>
          <p:nvPr>
            <p:ph type="title"/>
          </p:nvPr>
        </p:nvSpPr>
        <p:spPr>
          <a:xfrm>
            <a:off x="4672725" y="186450"/>
            <a:ext cx="43146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41" name="Google Shape;141;p25"/>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42" name="Google Shape;142;p25"/>
          <p:cNvSpPr txBox="1">
            <a:spLocks noGrp="1"/>
          </p:cNvSpPr>
          <p:nvPr>
            <p:ph type="body" idx="1"/>
          </p:nvPr>
        </p:nvSpPr>
        <p:spPr>
          <a:xfrm>
            <a:off x="93325" y="300725"/>
            <a:ext cx="40962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2 1">
  <p:cSld name="CUSTOM_1_1">
    <p:spTree>
      <p:nvGrpSpPr>
        <p:cNvPr id="1" name="Shape 143"/>
        <p:cNvGrpSpPr/>
        <p:nvPr/>
      </p:nvGrpSpPr>
      <p:grpSpPr>
        <a:xfrm>
          <a:off x="0" y="0"/>
          <a:ext cx="0" cy="0"/>
          <a:chOff x="0" y="0"/>
          <a:chExt cx="0" cy="0"/>
        </a:xfrm>
      </p:grpSpPr>
      <p:pic>
        <p:nvPicPr>
          <p:cNvPr id="144" name="Google Shape;144;p26"/>
          <p:cNvPicPr preferRelativeResize="0"/>
          <p:nvPr/>
        </p:nvPicPr>
        <p:blipFill rotWithShape="1">
          <a:blip r:embed="rId2">
            <a:alphaModFix/>
          </a:blip>
          <a:srcRect l="7448" t="13362" r="5738" b="12321"/>
          <a:stretch/>
        </p:blipFill>
        <p:spPr>
          <a:xfrm>
            <a:off x="4116975" y="0"/>
            <a:ext cx="5027024" cy="5143499"/>
          </a:xfrm>
          <a:prstGeom prst="rect">
            <a:avLst/>
          </a:prstGeom>
          <a:noFill/>
          <a:ln>
            <a:noFill/>
          </a:ln>
        </p:spPr>
      </p:pic>
      <p:sp>
        <p:nvSpPr>
          <p:cNvPr id="145" name="Google Shape;145;p26"/>
          <p:cNvSpPr txBox="1"/>
          <p:nvPr/>
        </p:nvSpPr>
        <p:spPr>
          <a:xfrm>
            <a:off x="4116975"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26"/>
          <p:cNvSpPr txBox="1">
            <a:spLocks noGrp="1"/>
          </p:cNvSpPr>
          <p:nvPr>
            <p:ph type="title"/>
          </p:nvPr>
        </p:nvSpPr>
        <p:spPr>
          <a:xfrm>
            <a:off x="199375" y="205750"/>
            <a:ext cx="39348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47" name="Google Shape;147;p26"/>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ustom Layout 2 1 1 1">
  <p:cSld name="CUSTOM_1_1_1_1">
    <p:spTree>
      <p:nvGrpSpPr>
        <p:cNvPr id="1" name="Shape 148"/>
        <p:cNvGrpSpPr/>
        <p:nvPr/>
      </p:nvGrpSpPr>
      <p:grpSpPr>
        <a:xfrm>
          <a:off x="0" y="0"/>
          <a:ext cx="0" cy="0"/>
          <a:chOff x="0" y="0"/>
          <a:chExt cx="0" cy="0"/>
        </a:xfrm>
      </p:grpSpPr>
      <p:pic>
        <p:nvPicPr>
          <p:cNvPr id="149" name="Google Shape;149;p27"/>
          <p:cNvPicPr preferRelativeResize="0"/>
          <p:nvPr/>
        </p:nvPicPr>
        <p:blipFill rotWithShape="1">
          <a:blip r:embed="rId2">
            <a:alphaModFix/>
          </a:blip>
          <a:srcRect l="7448" t="13362" r="5738" b="12321"/>
          <a:stretch/>
        </p:blipFill>
        <p:spPr>
          <a:xfrm>
            <a:off x="0" y="0"/>
            <a:ext cx="5027024" cy="5143499"/>
          </a:xfrm>
          <a:prstGeom prst="rect">
            <a:avLst/>
          </a:prstGeom>
          <a:noFill/>
          <a:ln>
            <a:noFill/>
          </a:ln>
        </p:spPr>
      </p:pic>
      <p:sp>
        <p:nvSpPr>
          <p:cNvPr id="150" name="Google Shape;150;p27"/>
          <p:cNvSpPr txBox="1"/>
          <p:nvPr/>
        </p:nvSpPr>
        <p:spPr>
          <a:xfrm>
            <a:off x="0"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27"/>
          <p:cNvSpPr txBox="1">
            <a:spLocks noGrp="1"/>
          </p:cNvSpPr>
          <p:nvPr>
            <p:ph type="title"/>
          </p:nvPr>
        </p:nvSpPr>
        <p:spPr>
          <a:xfrm>
            <a:off x="5094000" y="164250"/>
            <a:ext cx="3934800" cy="481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52" name="Google Shape;152;p27"/>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ustom Layout 2 1 1 1 1">
  <p:cSld name="CUSTOM_1_1_1_1_1">
    <p:spTree>
      <p:nvGrpSpPr>
        <p:cNvPr id="1" name="Shape 153"/>
        <p:cNvGrpSpPr/>
        <p:nvPr/>
      </p:nvGrpSpPr>
      <p:grpSpPr>
        <a:xfrm>
          <a:off x="0" y="0"/>
          <a:ext cx="0" cy="0"/>
          <a:chOff x="0" y="0"/>
          <a:chExt cx="0" cy="0"/>
        </a:xfrm>
      </p:grpSpPr>
      <p:pic>
        <p:nvPicPr>
          <p:cNvPr id="154" name="Google Shape;154;p28"/>
          <p:cNvPicPr preferRelativeResize="0"/>
          <p:nvPr/>
        </p:nvPicPr>
        <p:blipFill rotWithShape="1">
          <a:blip r:embed="rId2">
            <a:alphaModFix/>
          </a:blip>
          <a:srcRect l="7448" t="13362" r="5738" b="12321"/>
          <a:stretch/>
        </p:blipFill>
        <p:spPr>
          <a:xfrm>
            <a:off x="0" y="0"/>
            <a:ext cx="5027024" cy="5143499"/>
          </a:xfrm>
          <a:prstGeom prst="rect">
            <a:avLst/>
          </a:prstGeom>
          <a:noFill/>
          <a:ln>
            <a:noFill/>
          </a:ln>
        </p:spPr>
      </p:pic>
      <p:sp>
        <p:nvSpPr>
          <p:cNvPr id="155" name="Google Shape;155;p28"/>
          <p:cNvSpPr txBox="1"/>
          <p:nvPr/>
        </p:nvSpPr>
        <p:spPr>
          <a:xfrm>
            <a:off x="0"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28"/>
          <p:cNvSpPr txBox="1">
            <a:spLocks noGrp="1"/>
          </p:cNvSpPr>
          <p:nvPr>
            <p:ph type="title"/>
          </p:nvPr>
        </p:nvSpPr>
        <p:spPr>
          <a:xfrm>
            <a:off x="181200" y="165750"/>
            <a:ext cx="4464600" cy="481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57" name="Google Shape;157;p28"/>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58" name="Google Shape;158;p28"/>
          <p:cNvSpPr txBox="1">
            <a:spLocks noGrp="1"/>
          </p:cNvSpPr>
          <p:nvPr>
            <p:ph type="body" idx="1"/>
          </p:nvPr>
        </p:nvSpPr>
        <p:spPr>
          <a:xfrm>
            <a:off x="5112400" y="165750"/>
            <a:ext cx="3878400" cy="4760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ustom Layout 3 1">
  <p:cSld name="CUSTOM_2_1">
    <p:spTree>
      <p:nvGrpSpPr>
        <p:cNvPr id="1" name="Shape 159"/>
        <p:cNvGrpSpPr/>
        <p:nvPr/>
      </p:nvGrpSpPr>
      <p:grpSpPr>
        <a:xfrm>
          <a:off x="0" y="0"/>
          <a:ext cx="0" cy="0"/>
          <a:chOff x="0" y="0"/>
          <a:chExt cx="0" cy="0"/>
        </a:xfrm>
      </p:grpSpPr>
      <p:pic>
        <p:nvPicPr>
          <p:cNvPr id="160" name="Google Shape;160;p29"/>
          <p:cNvPicPr preferRelativeResize="0"/>
          <p:nvPr/>
        </p:nvPicPr>
        <p:blipFill rotWithShape="1">
          <a:blip r:embed="rId2">
            <a:alphaModFix amt="79000"/>
          </a:blip>
          <a:srcRect/>
          <a:stretch/>
        </p:blipFill>
        <p:spPr>
          <a:xfrm>
            <a:off x="4840450" y="0"/>
            <a:ext cx="4303550" cy="5143499"/>
          </a:xfrm>
          <a:prstGeom prst="rect">
            <a:avLst/>
          </a:prstGeom>
          <a:noFill/>
          <a:ln>
            <a:noFill/>
          </a:ln>
        </p:spPr>
      </p:pic>
      <p:sp>
        <p:nvSpPr>
          <p:cNvPr id="161" name="Google Shape;161;p29"/>
          <p:cNvSpPr txBox="1">
            <a:spLocks noGrp="1"/>
          </p:cNvSpPr>
          <p:nvPr>
            <p:ph type="title"/>
          </p:nvPr>
        </p:nvSpPr>
        <p:spPr>
          <a:xfrm>
            <a:off x="199375" y="205750"/>
            <a:ext cx="44670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62" name="Google Shape;162;p29"/>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ustom Layout 3 1 2">
  <p:cSld name="CUSTOM_2_1_2">
    <p:spTree>
      <p:nvGrpSpPr>
        <p:cNvPr id="1" name="Shape 163"/>
        <p:cNvGrpSpPr/>
        <p:nvPr/>
      </p:nvGrpSpPr>
      <p:grpSpPr>
        <a:xfrm>
          <a:off x="0" y="0"/>
          <a:ext cx="0" cy="0"/>
          <a:chOff x="0" y="0"/>
          <a:chExt cx="0" cy="0"/>
        </a:xfrm>
      </p:grpSpPr>
      <p:pic>
        <p:nvPicPr>
          <p:cNvPr id="164" name="Google Shape;164;p30"/>
          <p:cNvPicPr preferRelativeResize="0"/>
          <p:nvPr/>
        </p:nvPicPr>
        <p:blipFill rotWithShape="1">
          <a:blip r:embed="rId2">
            <a:alphaModFix amt="79000"/>
          </a:blip>
          <a:srcRect/>
          <a:stretch/>
        </p:blipFill>
        <p:spPr>
          <a:xfrm>
            <a:off x="4840450" y="0"/>
            <a:ext cx="4303550" cy="5143499"/>
          </a:xfrm>
          <a:prstGeom prst="rect">
            <a:avLst/>
          </a:prstGeom>
          <a:noFill/>
          <a:ln>
            <a:noFill/>
          </a:ln>
        </p:spPr>
      </p:pic>
      <p:sp>
        <p:nvSpPr>
          <p:cNvPr id="165" name="Google Shape;165;p30"/>
          <p:cNvSpPr txBox="1">
            <a:spLocks noGrp="1"/>
          </p:cNvSpPr>
          <p:nvPr>
            <p:ph type="title"/>
          </p:nvPr>
        </p:nvSpPr>
        <p:spPr>
          <a:xfrm>
            <a:off x="5011025" y="81300"/>
            <a:ext cx="3990000" cy="4895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66" name="Google Shape;166;p30"/>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67" name="Google Shape;167;p30"/>
          <p:cNvSpPr txBox="1">
            <a:spLocks noGrp="1"/>
          </p:cNvSpPr>
          <p:nvPr>
            <p:ph type="body" idx="1"/>
          </p:nvPr>
        </p:nvSpPr>
        <p:spPr>
          <a:xfrm>
            <a:off x="114075" y="148800"/>
            <a:ext cx="4448700" cy="4455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Dark" type="secHead">
  <p:cSld name="SECTION_HEADER">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4"/>
          <p:cNvSpPr/>
          <p:nvPr/>
        </p:nvSpPr>
        <p:spPr>
          <a:xfrm>
            <a:off x="-12" y="0"/>
            <a:ext cx="9144000" cy="5143500"/>
          </a:xfrm>
          <a:prstGeom prst="rect">
            <a:avLst/>
          </a:prstGeom>
          <a:gradFill>
            <a:gsLst>
              <a:gs pos="0">
                <a:srgbClr val="0A3799">
                  <a:alpha val="57254"/>
                </a:srgbClr>
              </a:gs>
              <a:gs pos="100000">
                <a:srgbClr val="0A6B7C">
                  <a:alpha val="5725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4"/>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3600"/>
              <a:buNone/>
              <a:defRPr sz="3600">
                <a:solidFill>
                  <a:srgbClr val="FFFFFF"/>
                </a:solidFill>
              </a:defRPr>
            </a:lvl2pPr>
            <a:lvl3pPr lvl="2" algn="ctr">
              <a:lnSpc>
                <a:spcPct val="100000"/>
              </a:lnSpc>
              <a:spcBef>
                <a:spcPts val="0"/>
              </a:spcBef>
              <a:spcAft>
                <a:spcPts val="0"/>
              </a:spcAft>
              <a:buClr>
                <a:srgbClr val="FFFFFF"/>
              </a:buClr>
              <a:buSzPts val="3600"/>
              <a:buNone/>
              <a:defRPr sz="3600">
                <a:solidFill>
                  <a:srgbClr val="FFFFFF"/>
                </a:solidFill>
              </a:defRPr>
            </a:lvl3pPr>
            <a:lvl4pPr lvl="3" algn="ctr">
              <a:lnSpc>
                <a:spcPct val="100000"/>
              </a:lnSpc>
              <a:spcBef>
                <a:spcPts val="0"/>
              </a:spcBef>
              <a:spcAft>
                <a:spcPts val="0"/>
              </a:spcAft>
              <a:buClr>
                <a:srgbClr val="FFFFFF"/>
              </a:buClr>
              <a:buSzPts val="3600"/>
              <a:buNone/>
              <a:defRPr sz="3600">
                <a:solidFill>
                  <a:srgbClr val="FFFFFF"/>
                </a:solidFill>
              </a:defRPr>
            </a:lvl4pPr>
            <a:lvl5pPr lvl="4" algn="ctr">
              <a:lnSpc>
                <a:spcPct val="100000"/>
              </a:lnSpc>
              <a:spcBef>
                <a:spcPts val="0"/>
              </a:spcBef>
              <a:spcAft>
                <a:spcPts val="0"/>
              </a:spcAft>
              <a:buClr>
                <a:srgbClr val="FFFFFF"/>
              </a:buClr>
              <a:buSzPts val="3600"/>
              <a:buNone/>
              <a:defRPr sz="3600">
                <a:solidFill>
                  <a:srgbClr val="FFFFFF"/>
                </a:solidFill>
              </a:defRPr>
            </a:lvl5pPr>
            <a:lvl6pPr lvl="5" algn="ctr">
              <a:lnSpc>
                <a:spcPct val="100000"/>
              </a:lnSpc>
              <a:spcBef>
                <a:spcPts val="0"/>
              </a:spcBef>
              <a:spcAft>
                <a:spcPts val="0"/>
              </a:spcAft>
              <a:buClr>
                <a:srgbClr val="FFFFFF"/>
              </a:buClr>
              <a:buSzPts val="3600"/>
              <a:buNone/>
              <a:defRPr sz="3600">
                <a:solidFill>
                  <a:srgbClr val="FFFFFF"/>
                </a:solidFill>
              </a:defRPr>
            </a:lvl6pPr>
            <a:lvl7pPr lvl="6" algn="ctr">
              <a:lnSpc>
                <a:spcPct val="100000"/>
              </a:lnSpc>
              <a:spcBef>
                <a:spcPts val="0"/>
              </a:spcBef>
              <a:spcAft>
                <a:spcPts val="0"/>
              </a:spcAft>
              <a:buClr>
                <a:srgbClr val="FFFFFF"/>
              </a:buClr>
              <a:buSzPts val="3600"/>
              <a:buNone/>
              <a:defRPr sz="3600">
                <a:solidFill>
                  <a:srgbClr val="FFFFFF"/>
                </a:solidFill>
              </a:defRPr>
            </a:lvl7pPr>
            <a:lvl8pPr lvl="7" algn="ctr">
              <a:lnSpc>
                <a:spcPct val="100000"/>
              </a:lnSpc>
              <a:spcBef>
                <a:spcPts val="0"/>
              </a:spcBef>
              <a:spcAft>
                <a:spcPts val="0"/>
              </a:spcAft>
              <a:buClr>
                <a:srgbClr val="FFFFFF"/>
              </a:buClr>
              <a:buSzPts val="3600"/>
              <a:buNone/>
              <a:defRPr sz="3600">
                <a:solidFill>
                  <a:srgbClr val="FFFFFF"/>
                </a:solidFill>
              </a:defRPr>
            </a:lvl8pPr>
            <a:lvl9pPr lvl="8" algn="ctr">
              <a:lnSpc>
                <a:spcPct val="100000"/>
              </a:lnSpc>
              <a:spcBef>
                <a:spcPts val="0"/>
              </a:spcBef>
              <a:spcAft>
                <a:spcPts val="0"/>
              </a:spcAft>
              <a:buClr>
                <a:srgbClr val="FFFFFF"/>
              </a:buClr>
              <a:buSzPts val="3600"/>
              <a:buNone/>
              <a:defRPr sz="3600">
                <a:solidFill>
                  <a:srgbClr val="FFFFFF"/>
                </a:solidFill>
              </a:defRPr>
            </a:lvl9pPr>
          </a:lstStyle>
          <a:p>
            <a:endParaRPr/>
          </a:p>
        </p:txBody>
      </p:sp>
      <p:pic>
        <p:nvPicPr>
          <p:cNvPr id="22" name="Google Shape;22;p4"/>
          <p:cNvPicPr preferRelativeResize="0"/>
          <p:nvPr/>
        </p:nvPicPr>
        <p:blipFill rotWithShape="1">
          <a:blip r:embed="rId3">
            <a:alphaModFix/>
          </a:blip>
          <a:srcRect/>
          <a:stretch/>
        </p:blipFill>
        <p:spPr>
          <a:xfrm>
            <a:off x="3841675" y="4268271"/>
            <a:ext cx="1460651" cy="232425"/>
          </a:xfrm>
          <a:prstGeom prst="rect">
            <a:avLst/>
          </a:prstGeom>
          <a:noFill/>
          <a:ln>
            <a:noFill/>
          </a:ln>
        </p:spPr>
      </p:pic>
      <p:sp>
        <p:nvSpPr>
          <p:cNvPr id="23" name="Google Shape;23;p4"/>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24" name="Google Shape;24;p4"/>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ustom Layout 4 1">
  <p:cSld name="CUSTOM_3_1">
    <p:spTree>
      <p:nvGrpSpPr>
        <p:cNvPr id="1" name="Shape 168"/>
        <p:cNvGrpSpPr/>
        <p:nvPr/>
      </p:nvGrpSpPr>
      <p:grpSpPr>
        <a:xfrm>
          <a:off x="0" y="0"/>
          <a:ext cx="0" cy="0"/>
          <a:chOff x="0" y="0"/>
          <a:chExt cx="0" cy="0"/>
        </a:xfrm>
      </p:grpSpPr>
      <p:pic>
        <p:nvPicPr>
          <p:cNvPr id="169" name="Google Shape;169;p31"/>
          <p:cNvPicPr preferRelativeResize="0"/>
          <p:nvPr/>
        </p:nvPicPr>
        <p:blipFill rotWithShape="1">
          <a:blip r:embed="rId2">
            <a:alphaModFix amt="85000"/>
          </a:blip>
          <a:srcRect/>
          <a:stretch/>
        </p:blipFill>
        <p:spPr>
          <a:xfrm>
            <a:off x="-3" y="0"/>
            <a:ext cx="4303553" cy="5143501"/>
          </a:xfrm>
          <a:prstGeom prst="rect">
            <a:avLst/>
          </a:prstGeom>
          <a:noFill/>
          <a:ln>
            <a:noFill/>
          </a:ln>
        </p:spPr>
      </p:pic>
      <p:sp>
        <p:nvSpPr>
          <p:cNvPr id="170" name="Google Shape;170;p31"/>
          <p:cNvSpPr txBox="1">
            <a:spLocks noGrp="1"/>
          </p:cNvSpPr>
          <p:nvPr>
            <p:ph type="title"/>
          </p:nvPr>
        </p:nvSpPr>
        <p:spPr>
          <a:xfrm>
            <a:off x="4376975" y="205750"/>
            <a:ext cx="46341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71" name="Google Shape;171;p31"/>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ustom Layout 4 1 1">
  <p:cSld name="CUSTOM_3_1_1">
    <p:spTree>
      <p:nvGrpSpPr>
        <p:cNvPr id="1" name="Shape 172"/>
        <p:cNvGrpSpPr/>
        <p:nvPr/>
      </p:nvGrpSpPr>
      <p:grpSpPr>
        <a:xfrm>
          <a:off x="0" y="0"/>
          <a:ext cx="0" cy="0"/>
          <a:chOff x="0" y="0"/>
          <a:chExt cx="0" cy="0"/>
        </a:xfrm>
      </p:grpSpPr>
      <p:pic>
        <p:nvPicPr>
          <p:cNvPr id="173" name="Google Shape;173;p32"/>
          <p:cNvPicPr preferRelativeResize="0"/>
          <p:nvPr/>
        </p:nvPicPr>
        <p:blipFill rotWithShape="1">
          <a:blip r:embed="rId2">
            <a:alphaModFix amt="85000"/>
          </a:blip>
          <a:srcRect/>
          <a:stretch/>
        </p:blipFill>
        <p:spPr>
          <a:xfrm>
            <a:off x="4840447" y="0"/>
            <a:ext cx="4303553" cy="5143501"/>
          </a:xfrm>
          <a:prstGeom prst="rect">
            <a:avLst/>
          </a:prstGeom>
          <a:noFill/>
          <a:ln>
            <a:noFill/>
          </a:ln>
        </p:spPr>
      </p:pic>
      <p:sp>
        <p:nvSpPr>
          <p:cNvPr id="174" name="Google Shape;174;p32"/>
          <p:cNvSpPr txBox="1">
            <a:spLocks noGrp="1"/>
          </p:cNvSpPr>
          <p:nvPr>
            <p:ph type="title"/>
          </p:nvPr>
        </p:nvSpPr>
        <p:spPr>
          <a:xfrm>
            <a:off x="104550" y="143525"/>
            <a:ext cx="4634100" cy="4502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75" name="Google Shape;175;p32"/>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ustom Layout 4 1 1 1">
  <p:cSld name="CUSTOM_3_1_1_1">
    <p:spTree>
      <p:nvGrpSpPr>
        <p:cNvPr id="1" name="Shape 176"/>
        <p:cNvGrpSpPr/>
        <p:nvPr/>
      </p:nvGrpSpPr>
      <p:grpSpPr>
        <a:xfrm>
          <a:off x="0" y="0"/>
          <a:ext cx="0" cy="0"/>
          <a:chOff x="0" y="0"/>
          <a:chExt cx="0" cy="0"/>
        </a:xfrm>
      </p:grpSpPr>
      <p:pic>
        <p:nvPicPr>
          <p:cNvPr id="177" name="Google Shape;177;p33"/>
          <p:cNvPicPr preferRelativeResize="0"/>
          <p:nvPr/>
        </p:nvPicPr>
        <p:blipFill rotWithShape="1">
          <a:blip r:embed="rId2">
            <a:alphaModFix amt="85000"/>
          </a:blip>
          <a:srcRect/>
          <a:stretch/>
        </p:blipFill>
        <p:spPr>
          <a:xfrm>
            <a:off x="4840447" y="0"/>
            <a:ext cx="4303553" cy="5143501"/>
          </a:xfrm>
          <a:prstGeom prst="rect">
            <a:avLst/>
          </a:prstGeom>
          <a:noFill/>
          <a:ln>
            <a:noFill/>
          </a:ln>
        </p:spPr>
      </p:pic>
      <p:sp>
        <p:nvSpPr>
          <p:cNvPr id="178" name="Google Shape;178;p33"/>
          <p:cNvSpPr txBox="1">
            <a:spLocks noGrp="1"/>
          </p:cNvSpPr>
          <p:nvPr>
            <p:ph type="title"/>
          </p:nvPr>
        </p:nvSpPr>
        <p:spPr>
          <a:xfrm>
            <a:off x="5019050" y="112425"/>
            <a:ext cx="4074900" cy="4863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3600"/>
              <a:buNone/>
              <a:defRPr sz="3600" b="1">
                <a:solidFill>
                  <a:schemeClr val="dk2"/>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79" name="Google Shape;179;p33"/>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80" name="Google Shape;180;p33"/>
          <p:cNvSpPr txBox="1">
            <a:spLocks noGrp="1"/>
          </p:cNvSpPr>
          <p:nvPr>
            <p:ph type="body" idx="1"/>
          </p:nvPr>
        </p:nvSpPr>
        <p:spPr>
          <a:xfrm>
            <a:off x="114075" y="148800"/>
            <a:ext cx="4448700" cy="4455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ustom Layout 5 1">
  <p:cSld name="CUSTOM_4_1">
    <p:spTree>
      <p:nvGrpSpPr>
        <p:cNvPr id="1" name="Shape 181"/>
        <p:cNvGrpSpPr/>
        <p:nvPr/>
      </p:nvGrpSpPr>
      <p:grpSpPr>
        <a:xfrm>
          <a:off x="0" y="0"/>
          <a:ext cx="0" cy="0"/>
          <a:chOff x="0" y="0"/>
          <a:chExt cx="0" cy="0"/>
        </a:xfrm>
      </p:grpSpPr>
      <p:pic>
        <p:nvPicPr>
          <p:cNvPr id="182" name="Google Shape;182;p34"/>
          <p:cNvPicPr preferRelativeResize="0"/>
          <p:nvPr/>
        </p:nvPicPr>
        <p:blipFill rotWithShape="1">
          <a:blip r:embed="rId2">
            <a:alphaModFix amt="61000"/>
          </a:blip>
          <a:srcRect t="17496" r="29532" b="8336"/>
          <a:stretch/>
        </p:blipFill>
        <p:spPr>
          <a:xfrm>
            <a:off x="0" y="0"/>
            <a:ext cx="4073625" cy="5143501"/>
          </a:xfrm>
          <a:prstGeom prst="rect">
            <a:avLst/>
          </a:prstGeom>
          <a:noFill/>
          <a:ln>
            <a:noFill/>
          </a:ln>
        </p:spPr>
      </p:pic>
      <p:sp>
        <p:nvSpPr>
          <p:cNvPr id="183" name="Google Shape;183;p34"/>
          <p:cNvSpPr txBox="1">
            <a:spLocks noGrp="1"/>
          </p:cNvSpPr>
          <p:nvPr>
            <p:ph type="title"/>
          </p:nvPr>
        </p:nvSpPr>
        <p:spPr>
          <a:xfrm>
            <a:off x="4376975" y="205750"/>
            <a:ext cx="46341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84" name="Google Shape;184;p34"/>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ustom Layout 5 1 2">
  <p:cSld name="CUSTOM_4_1_2">
    <p:spTree>
      <p:nvGrpSpPr>
        <p:cNvPr id="1" name="Shape 185"/>
        <p:cNvGrpSpPr/>
        <p:nvPr/>
      </p:nvGrpSpPr>
      <p:grpSpPr>
        <a:xfrm>
          <a:off x="0" y="0"/>
          <a:ext cx="0" cy="0"/>
          <a:chOff x="0" y="0"/>
          <a:chExt cx="0" cy="0"/>
        </a:xfrm>
      </p:grpSpPr>
      <p:pic>
        <p:nvPicPr>
          <p:cNvPr id="186" name="Google Shape;186;p35"/>
          <p:cNvPicPr preferRelativeResize="0"/>
          <p:nvPr/>
        </p:nvPicPr>
        <p:blipFill rotWithShape="1">
          <a:blip r:embed="rId2">
            <a:alphaModFix amt="61000"/>
          </a:blip>
          <a:srcRect t="17496" r="29532" b="8336"/>
          <a:stretch/>
        </p:blipFill>
        <p:spPr>
          <a:xfrm>
            <a:off x="0" y="0"/>
            <a:ext cx="4073625" cy="5143501"/>
          </a:xfrm>
          <a:prstGeom prst="rect">
            <a:avLst/>
          </a:prstGeom>
          <a:noFill/>
          <a:ln>
            <a:noFill/>
          </a:ln>
        </p:spPr>
      </p:pic>
      <p:pic>
        <p:nvPicPr>
          <p:cNvPr id="187" name="Google Shape;187;p35"/>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88" name="Google Shape;188;p35"/>
          <p:cNvSpPr/>
          <p:nvPr/>
        </p:nvSpPr>
        <p:spPr>
          <a:xfrm>
            <a:off x="4073625" y="0"/>
            <a:ext cx="50703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89" name="Google Shape;189;p35"/>
          <p:cNvSpPr txBox="1">
            <a:spLocks noGrp="1"/>
          </p:cNvSpPr>
          <p:nvPr>
            <p:ph type="title"/>
          </p:nvPr>
        </p:nvSpPr>
        <p:spPr>
          <a:xfrm>
            <a:off x="4307924" y="205750"/>
            <a:ext cx="46242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ustom Layout 5 1 3">
  <p:cSld name="CUSTOM_4_1_3">
    <p:spTree>
      <p:nvGrpSpPr>
        <p:cNvPr id="1" name="Shape 190"/>
        <p:cNvGrpSpPr/>
        <p:nvPr/>
      </p:nvGrpSpPr>
      <p:grpSpPr>
        <a:xfrm>
          <a:off x="0" y="0"/>
          <a:ext cx="0" cy="0"/>
          <a:chOff x="0" y="0"/>
          <a:chExt cx="0" cy="0"/>
        </a:xfrm>
      </p:grpSpPr>
      <p:pic>
        <p:nvPicPr>
          <p:cNvPr id="191" name="Google Shape;191;p36"/>
          <p:cNvPicPr preferRelativeResize="0"/>
          <p:nvPr/>
        </p:nvPicPr>
        <p:blipFill rotWithShape="1">
          <a:blip r:embed="rId2">
            <a:alphaModFix amt="61000"/>
          </a:blip>
          <a:srcRect t="17496" r="29532" b="8336"/>
          <a:stretch/>
        </p:blipFill>
        <p:spPr>
          <a:xfrm>
            <a:off x="0" y="0"/>
            <a:ext cx="4073625" cy="5143501"/>
          </a:xfrm>
          <a:prstGeom prst="rect">
            <a:avLst/>
          </a:prstGeom>
          <a:noFill/>
          <a:ln>
            <a:noFill/>
          </a:ln>
        </p:spPr>
      </p:pic>
      <p:sp>
        <p:nvSpPr>
          <p:cNvPr id="192" name="Google Shape;192;p36"/>
          <p:cNvSpPr txBox="1">
            <a:spLocks noGrp="1"/>
          </p:cNvSpPr>
          <p:nvPr>
            <p:ph type="title"/>
          </p:nvPr>
        </p:nvSpPr>
        <p:spPr>
          <a:xfrm>
            <a:off x="94175" y="102050"/>
            <a:ext cx="3867300" cy="4554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93" name="Google Shape;193;p36"/>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94" name="Google Shape;194;p36"/>
          <p:cNvSpPr txBox="1">
            <a:spLocks noGrp="1"/>
          </p:cNvSpPr>
          <p:nvPr>
            <p:ph type="body" idx="1"/>
          </p:nvPr>
        </p:nvSpPr>
        <p:spPr>
          <a:xfrm>
            <a:off x="4262050" y="200750"/>
            <a:ext cx="4739100" cy="4775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Light 1 1">
  <p:cSld name="SECTION_HEADER_1_1_1">
    <p:bg>
      <p:bgPr>
        <a:blipFill>
          <a:blip r:embed="rId2">
            <a:alphaModFix/>
          </a:blip>
          <a:stretch>
            <a:fillRect/>
          </a:stretch>
        </a:blipFill>
        <a:effectLst/>
      </p:bgPr>
    </p:bg>
    <p:spTree>
      <p:nvGrpSpPr>
        <p:cNvPr id="1" name="Shape 195"/>
        <p:cNvGrpSpPr/>
        <p:nvPr/>
      </p:nvGrpSpPr>
      <p:grpSpPr>
        <a:xfrm>
          <a:off x="0" y="0"/>
          <a:ext cx="0" cy="0"/>
          <a:chOff x="0" y="0"/>
          <a:chExt cx="0" cy="0"/>
        </a:xfrm>
      </p:grpSpPr>
      <p:sp>
        <p:nvSpPr>
          <p:cNvPr id="196" name="Google Shape;196;p37"/>
          <p:cNvSpPr/>
          <p:nvPr/>
        </p:nvSpPr>
        <p:spPr>
          <a:xfrm>
            <a:off x="-12" y="0"/>
            <a:ext cx="9144000" cy="5143500"/>
          </a:xfrm>
          <a:prstGeom prst="rect">
            <a:avLst/>
          </a:prstGeom>
          <a:solidFill>
            <a:srgbClr val="FFFFFF">
              <a:alpha val="8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37"/>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434343"/>
              </a:buClr>
              <a:buSzPts val="3600"/>
              <a:buNone/>
              <a:defRPr sz="3600">
                <a:solidFill>
                  <a:srgbClr val="434343"/>
                </a:solidFill>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a:endParaRPr/>
          </a:p>
        </p:txBody>
      </p:sp>
      <p:sp>
        <p:nvSpPr>
          <p:cNvPr id="198" name="Google Shape;198;p37"/>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99" name="Google Shape;199;p37"/>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
        <p:nvSpPr>
          <p:cNvPr id="200" name="Google Shape;200;p37"/>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1" name="Google Shape;201;p37"/>
          <p:cNvPicPr preferRelativeResize="0"/>
          <p:nvPr/>
        </p:nvPicPr>
        <p:blipFill rotWithShape="1">
          <a:blip r:embed="rId3">
            <a:alphaModFix/>
          </a:blip>
          <a:srcRect/>
          <a:stretch/>
        </p:blipFill>
        <p:spPr>
          <a:xfrm>
            <a:off x="3779575" y="4214971"/>
            <a:ext cx="1460651" cy="23242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202"/>
        <p:cNvGrpSpPr/>
        <p:nvPr/>
      </p:nvGrpSpPr>
      <p:grpSpPr>
        <a:xfrm>
          <a:off x="0" y="0"/>
          <a:ext cx="0" cy="0"/>
          <a:chOff x="0" y="0"/>
          <a:chExt cx="0" cy="0"/>
        </a:xfrm>
      </p:grpSpPr>
      <p:sp>
        <p:nvSpPr>
          <p:cNvPr id="203" name="Google Shape;203;p38"/>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04" name="Google Shape;204;p3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05" name="Google Shape;205;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06" name="Google Shape;206;p38"/>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7" name="Google Shape;207;p38"/>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wo Column 1">
  <p:cSld name="TITLE_AND_TWO_COLUMNS_1">
    <p:spTree>
      <p:nvGrpSpPr>
        <p:cNvPr id="1" name="Shape 208"/>
        <p:cNvGrpSpPr/>
        <p:nvPr/>
      </p:nvGrpSpPr>
      <p:grpSpPr>
        <a:xfrm>
          <a:off x="0" y="0"/>
          <a:ext cx="0" cy="0"/>
          <a:chOff x="0" y="0"/>
          <a:chExt cx="0" cy="0"/>
        </a:xfrm>
      </p:grpSpPr>
      <p:sp>
        <p:nvSpPr>
          <p:cNvPr id="209" name="Google Shape;209;p39"/>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10" name="Google Shape;210;p39"/>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211" name="Google Shape;211;p39"/>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212" name="Google Shape;212;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13" name="Google Shape;213;p39"/>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4" name="Google Shape;214;p39"/>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body 2 1">
  <p:cSld name="TITLE_AND_BODY_2_1">
    <p:spTree>
      <p:nvGrpSpPr>
        <p:cNvPr id="1" name="Shape 215"/>
        <p:cNvGrpSpPr/>
        <p:nvPr/>
      </p:nvGrpSpPr>
      <p:grpSpPr>
        <a:xfrm>
          <a:off x="0" y="0"/>
          <a:ext cx="0" cy="0"/>
          <a:chOff x="0" y="0"/>
          <a:chExt cx="0" cy="0"/>
        </a:xfrm>
      </p:grpSpPr>
      <p:sp>
        <p:nvSpPr>
          <p:cNvPr id="216" name="Google Shape;216;p40"/>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17" name="Google Shape;217;p40"/>
          <p:cNvSpPr txBox="1">
            <a:spLocks noGrp="1"/>
          </p:cNvSpPr>
          <p:nvPr>
            <p:ph type="body" idx="1"/>
          </p:nvPr>
        </p:nvSpPr>
        <p:spPr>
          <a:xfrm>
            <a:off x="454425"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18" name="Google Shape;218;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19" name="Google Shape;219;p40"/>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0" name="Google Shape;220;p40"/>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221" name="Google Shape;221;p40"/>
          <p:cNvSpPr txBox="1"/>
          <p:nvPr/>
        </p:nvSpPr>
        <p:spPr>
          <a:xfrm>
            <a:off x="366825" y="1517900"/>
            <a:ext cx="2513400" cy="31452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22" name="Google Shape;222;p40"/>
          <p:cNvSpPr txBox="1"/>
          <p:nvPr/>
        </p:nvSpPr>
        <p:spPr>
          <a:xfrm>
            <a:off x="3191760" y="1517900"/>
            <a:ext cx="2484600" cy="3145200"/>
          </a:xfrm>
          <a:prstGeom prst="rect">
            <a:avLst/>
          </a:prstGeom>
          <a:no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23" name="Google Shape;223;p40"/>
          <p:cNvSpPr txBox="1"/>
          <p:nvPr/>
        </p:nvSpPr>
        <p:spPr>
          <a:xfrm>
            <a:off x="6016673" y="1517900"/>
            <a:ext cx="2513400" cy="3145200"/>
          </a:xfrm>
          <a:prstGeom prst="rect">
            <a:avLst/>
          </a:prstGeom>
          <a:no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24" name="Google Shape;224;p40"/>
          <p:cNvSpPr txBox="1"/>
          <p:nvPr/>
        </p:nvSpPr>
        <p:spPr>
          <a:xfrm>
            <a:off x="382150" y="1006794"/>
            <a:ext cx="2484600" cy="493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25" name="Google Shape;225;p40"/>
          <p:cNvSpPr txBox="1"/>
          <p:nvPr/>
        </p:nvSpPr>
        <p:spPr>
          <a:xfrm>
            <a:off x="3195069" y="1006794"/>
            <a:ext cx="2487300" cy="493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26" name="Google Shape;226;p40"/>
          <p:cNvSpPr txBox="1"/>
          <p:nvPr/>
        </p:nvSpPr>
        <p:spPr>
          <a:xfrm>
            <a:off x="6031075" y="1006775"/>
            <a:ext cx="2484600" cy="4938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27" name="Google Shape;227;p40"/>
          <p:cNvSpPr txBox="1">
            <a:spLocks noGrp="1"/>
          </p:cNvSpPr>
          <p:nvPr>
            <p:ph type="body" idx="2"/>
          </p:nvPr>
        </p:nvSpPr>
        <p:spPr>
          <a:xfrm>
            <a:off x="3235550"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28" name="Google Shape;228;p40"/>
          <p:cNvSpPr txBox="1">
            <a:spLocks noGrp="1"/>
          </p:cNvSpPr>
          <p:nvPr>
            <p:ph type="body" idx="3"/>
          </p:nvPr>
        </p:nvSpPr>
        <p:spPr>
          <a:xfrm>
            <a:off x="6074875" y="154302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29" name="Google Shape;229;p40"/>
          <p:cNvSpPr txBox="1">
            <a:spLocks noGrp="1"/>
          </p:cNvSpPr>
          <p:nvPr>
            <p:ph type="title" idx="4"/>
          </p:nvPr>
        </p:nvSpPr>
        <p:spPr>
          <a:xfrm>
            <a:off x="454425"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30" name="Google Shape;230;p40"/>
          <p:cNvSpPr txBox="1">
            <a:spLocks noGrp="1"/>
          </p:cNvSpPr>
          <p:nvPr>
            <p:ph type="title" idx="5"/>
          </p:nvPr>
        </p:nvSpPr>
        <p:spPr>
          <a:xfrm>
            <a:off x="3282063"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31" name="Google Shape;231;p40"/>
          <p:cNvSpPr txBox="1">
            <a:spLocks noGrp="1"/>
          </p:cNvSpPr>
          <p:nvPr>
            <p:ph type="title" idx="6"/>
          </p:nvPr>
        </p:nvSpPr>
        <p:spPr>
          <a:xfrm>
            <a:off x="6089325" y="1056875"/>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Light">
  <p:cSld name="SECTION_HEADER_1">
    <p:bg>
      <p:bgPr>
        <a:solidFill>
          <a:srgbClr val="FFFFFF"/>
        </a:solidFill>
        <a:effectLst/>
      </p:bgPr>
    </p:bg>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434343"/>
              </a:buClr>
              <a:buSzPts val="3600"/>
              <a:buFont typeface="Open Sans"/>
              <a:buNone/>
              <a:defRPr sz="3600">
                <a:solidFill>
                  <a:srgbClr val="434343"/>
                </a:solidFill>
                <a:latin typeface="Open Sans"/>
                <a:ea typeface="Open Sans"/>
                <a:cs typeface="Open Sans"/>
                <a:sym typeface="Open Sans"/>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a:endParaRPr/>
          </a:p>
        </p:txBody>
      </p:sp>
      <p:pic>
        <p:nvPicPr>
          <p:cNvPr id="27" name="Google Shape;27;p5"/>
          <p:cNvPicPr preferRelativeResize="0"/>
          <p:nvPr/>
        </p:nvPicPr>
        <p:blipFill rotWithShape="1">
          <a:blip r:embed="rId2">
            <a:alphaModFix/>
          </a:blip>
          <a:srcRect/>
          <a:stretch/>
        </p:blipFill>
        <p:spPr>
          <a:xfrm>
            <a:off x="3841675" y="4268271"/>
            <a:ext cx="1460651" cy="232425"/>
          </a:xfrm>
          <a:prstGeom prst="rect">
            <a:avLst/>
          </a:prstGeom>
          <a:noFill/>
          <a:ln>
            <a:noFill/>
          </a:ln>
        </p:spPr>
      </p:pic>
      <p:sp>
        <p:nvSpPr>
          <p:cNvPr id="28" name="Google Shape;28;p5"/>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29" name="Google Shape;29;p5"/>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
        <p:nvSpPr>
          <p:cNvPr id="30" name="Google Shape;30;p5"/>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body 2 1 1">
  <p:cSld name="TITLE_AND_BODY_2_1_1">
    <p:spTree>
      <p:nvGrpSpPr>
        <p:cNvPr id="1" name="Shape 232"/>
        <p:cNvGrpSpPr/>
        <p:nvPr/>
      </p:nvGrpSpPr>
      <p:grpSpPr>
        <a:xfrm>
          <a:off x="0" y="0"/>
          <a:ext cx="0" cy="0"/>
          <a:chOff x="0" y="0"/>
          <a:chExt cx="0" cy="0"/>
        </a:xfrm>
      </p:grpSpPr>
      <p:sp>
        <p:nvSpPr>
          <p:cNvPr id="233" name="Google Shape;233;p41"/>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34" name="Google Shape;234;p41"/>
          <p:cNvSpPr txBox="1">
            <a:spLocks noGrp="1"/>
          </p:cNvSpPr>
          <p:nvPr>
            <p:ph type="body" idx="1"/>
          </p:nvPr>
        </p:nvSpPr>
        <p:spPr>
          <a:xfrm>
            <a:off x="454425"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35" name="Google Shape;235;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36" name="Google Shape;236;p41"/>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37" name="Google Shape;237;p41"/>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238" name="Google Shape;238;p41"/>
          <p:cNvSpPr txBox="1"/>
          <p:nvPr/>
        </p:nvSpPr>
        <p:spPr>
          <a:xfrm>
            <a:off x="366825" y="1517900"/>
            <a:ext cx="2513400" cy="31452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39" name="Google Shape;239;p41"/>
          <p:cNvSpPr txBox="1"/>
          <p:nvPr/>
        </p:nvSpPr>
        <p:spPr>
          <a:xfrm>
            <a:off x="382150" y="1006794"/>
            <a:ext cx="2484600" cy="493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40" name="Google Shape;240;p41"/>
          <p:cNvSpPr txBox="1">
            <a:spLocks noGrp="1"/>
          </p:cNvSpPr>
          <p:nvPr>
            <p:ph type="body" idx="2"/>
          </p:nvPr>
        </p:nvSpPr>
        <p:spPr>
          <a:xfrm>
            <a:off x="2996925" y="1006800"/>
            <a:ext cx="5475000" cy="3656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41" name="Google Shape;241;p41"/>
          <p:cNvSpPr txBox="1">
            <a:spLocks noGrp="1"/>
          </p:cNvSpPr>
          <p:nvPr>
            <p:ph type="title" idx="3"/>
          </p:nvPr>
        </p:nvSpPr>
        <p:spPr>
          <a:xfrm>
            <a:off x="454425"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body 2 1 2">
  <p:cSld name="TITLE_AND_BODY_2_1_2">
    <p:spTree>
      <p:nvGrpSpPr>
        <p:cNvPr id="1" name="Shape 242"/>
        <p:cNvGrpSpPr/>
        <p:nvPr/>
      </p:nvGrpSpPr>
      <p:grpSpPr>
        <a:xfrm>
          <a:off x="0" y="0"/>
          <a:ext cx="0" cy="0"/>
          <a:chOff x="0" y="0"/>
          <a:chExt cx="0" cy="0"/>
        </a:xfrm>
      </p:grpSpPr>
      <p:sp>
        <p:nvSpPr>
          <p:cNvPr id="243" name="Google Shape;243;p42"/>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44" name="Google Shape;244;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45" name="Google Shape;245;p42"/>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6" name="Google Shape;246;p42"/>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247" name="Google Shape;247;p42"/>
          <p:cNvSpPr txBox="1"/>
          <p:nvPr/>
        </p:nvSpPr>
        <p:spPr>
          <a:xfrm>
            <a:off x="372360" y="1517900"/>
            <a:ext cx="2484600" cy="3145200"/>
          </a:xfrm>
          <a:prstGeom prst="rect">
            <a:avLst/>
          </a:prstGeom>
          <a:no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48" name="Google Shape;248;p42"/>
          <p:cNvSpPr txBox="1"/>
          <p:nvPr/>
        </p:nvSpPr>
        <p:spPr>
          <a:xfrm>
            <a:off x="375669" y="1006794"/>
            <a:ext cx="2487300" cy="493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49" name="Google Shape;249;p42"/>
          <p:cNvSpPr txBox="1">
            <a:spLocks noGrp="1"/>
          </p:cNvSpPr>
          <p:nvPr>
            <p:ph type="body" idx="1"/>
          </p:nvPr>
        </p:nvSpPr>
        <p:spPr>
          <a:xfrm>
            <a:off x="416150"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50" name="Google Shape;250;p42"/>
          <p:cNvSpPr txBox="1">
            <a:spLocks noGrp="1"/>
          </p:cNvSpPr>
          <p:nvPr>
            <p:ph type="title" idx="2"/>
          </p:nvPr>
        </p:nvSpPr>
        <p:spPr>
          <a:xfrm>
            <a:off x="462663"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51" name="Google Shape;251;p42"/>
          <p:cNvSpPr txBox="1">
            <a:spLocks noGrp="1"/>
          </p:cNvSpPr>
          <p:nvPr>
            <p:ph type="body" idx="3"/>
          </p:nvPr>
        </p:nvSpPr>
        <p:spPr>
          <a:xfrm>
            <a:off x="2996925" y="1006800"/>
            <a:ext cx="5475000" cy="3656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body 2 1 3">
  <p:cSld name="TITLE_AND_BODY_2_1_3">
    <p:spTree>
      <p:nvGrpSpPr>
        <p:cNvPr id="1" name="Shape 252"/>
        <p:cNvGrpSpPr/>
        <p:nvPr/>
      </p:nvGrpSpPr>
      <p:grpSpPr>
        <a:xfrm>
          <a:off x="0" y="0"/>
          <a:ext cx="0" cy="0"/>
          <a:chOff x="0" y="0"/>
          <a:chExt cx="0" cy="0"/>
        </a:xfrm>
      </p:grpSpPr>
      <p:sp>
        <p:nvSpPr>
          <p:cNvPr id="253" name="Google Shape;253;p43"/>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54" name="Google Shape;254;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55" name="Google Shape;255;p43"/>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56" name="Google Shape;256;p43"/>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257" name="Google Shape;257;p43"/>
          <p:cNvSpPr txBox="1"/>
          <p:nvPr/>
        </p:nvSpPr>
        <p:spPr>
          <a:xfrm>
            <a:off x="377873" y="1517900"/>
            <a:ext cx="2513400" cy="3145200"/>
          </a:xfrm>
          <a:prstGeom prst="rect">
            <a:avLst/>
          </a:prstGeom>
          <a:no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58" name="Google Shape;258;p43"/>
          <p:cNvSpPr txBox="1"/>
          <p:nvPr/>
        </p:nvSpPr>
        <p:spPr>
          <a:xfrm>
            <a:off x="392275" y="1006775"/>
            <a:ext cx="2484600" cy="4938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59" name="Google Shape;259;p43"/>
          <p:cNvSpPr txBox="1">
            <a:spLocks noGrp="1"/>
          </p:cNvSpPr>
          <p:nvPr>
            <p:ph type="body" idx="1"/>
          </p:nvPr>
        </p:nvSpPr>
        <p:spPr>
          <a:xfrm>
            <a:off x="436075" y="154302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60" name="Google Shape;260;p43"/>
          <p:cNvSpPr txBox="1">
            <a:spLocks noGrp="1"/>
          </p:cNvSpPr>
          <p:nvPr>
            <p:ph type="title" idx="2"/>
          </p:nvPr>
        </p:nvSpPr>
        <p:spPr>
          <a:xfrm>
            <a:off x="450525" y="1056875"/>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61" name="Google Shape;261;p43"/>
          <p:cNvSpPr txBox="1">
            <a:spLocks noGrp="1"/>
          </p:cNvSpPr>
          <p:nvPr>
            <p:ph type="body" idx="3"/>
          </p:nvPr>
        </p:nvSpPr>
        <p:spPr>
          <a:xfrm>
            <a:off x="2996925" y="1006800"/>
            <a:ext cx="5475000" cy="3656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62"/>
        <p:cNvGrpSpPr/>
        <p:nvPr/>
      </p:nvGrpSpPr>
      <p:grpSpPr>
        <a:xfrm>
          <a:off x="0" y="0"/>
          <a:ext cx="0" cy="0"/>
          <a:chOff x="0" y="0"/>
          <a:chExt cx="0" cy="0"/>
        </a:xfrm>
      </p:grpSpPr>
      <p:sp>
        <p:nvSpPr>
          <p:cNvPr id="263" name="Google Shape;263;p44"/>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64" name="Google Shape;264;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65" name="Google Shape;265;p44"/>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66" name="Google Shape;266;p44"/>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2_Title Only">
  <p:cSld name="2_Title Only">
    <p:spTree>
      <p:nvGrpSpPr>
        <p:cNvPr id="1" name="Shape 267"/>
        <p:cNvGrpSpPr/>
        <p:nvPr/>
      </p:nvGrpSpPr>
      <p:grpSpPr>
        <a:xfrm>
          <a:off x="0" y="0"/>
          <a:ext cx="0" cy="0"/>
          <a:chOff x="0" y="0"/>
          <a:chExt cx="0" cy="0"/>
        </a:xfrm>
      </p:grpSpPr>
      <p:sp>
        <p:nvSpPr>
          <p:cNvPr id="268" name="Google Shape;268;p45"/>
          <p:cNvSpPr txBox="1">
            <a:spLocks noGrp="1"/>
          </p:cNvSpPr>
          <p:nvPr>
            <p:ph type="dt" idx="10"/>
          </p:nvPr>
        </p:nvSpPr>
        <p:spPr>
          <a:xfrm>
            <a:off x="366824" y="4831055"/>
            <a:ext cx="2133600" cy="2748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9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269" name="Google Shape;269;p45"/>
          <p:cNvSpPr txBox="1">
            <a:spLocks noGrp="1"/>
          </p:cNvSpPr>
          <p:nvPr>
            <p:ph type="sldNum" idx="12"/>
          </p:nvPr>
        </p:nvSpPr>
        <p:spPr>
          <a:xfrm>
            <a:off x="6705600" y="4834417"/>
            <a:ext cx="2133600" cy="228600"/>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900" b="0">
                <a:solidFill>
                  <a:srgbClr val="7F7F7F"/>
                </a:solidFill>
                <a:latin typeface="Arial"/>
                <a:ea typeface="Arial"/>
                <a:cs typeface="Arial"/>
                <a:sym typeface="Arial"/>
              </a:defRPr>
            </a:lvl1pPr>
            <a:lvl2pPr marL="0" marR="0" lvl="1" indent="0" algn="r" rtl="0">
              <a:spcBef>
                <a:spcPts val="0"/>
              </a:spcBef>
              <a:buNone/>
              <a:defRPr sz="900" b="0">
                <a:solidFill>
                  <a:srgbClr val="7F7F7F"/>
                </a:solidFill>
                <a:latin typeface="Arial"/>
                <a:ea typeface="Arial"/>
                <a:cs typeface="Arial"/>
                <a:sym typeface="Arial"/>
              </a:defRPr>
            </a:lvl2pPr>
            <a:lvl3pPr marL="0" marR="0" lvl="2" indent="0" algn="r" rtl="0">
              <a:spcBef>
                <a:spcPts val="0"/>
              </a:spcBef>
              <a:buNone/>
              <a:defRPr sz="900" b="0">
                <a:solidFill>
                  <a:srgbClr val="7F7F7F"/>
                </a:solidFill>
                <a:latin typeface="Arial"/>
                <a:ea typeface="Arial"/>
                <a:cs typeface="Arial"/>
                <a:sym typeface="Arial"/>
              </a:defRPr>
            </a:lvl3pPr>
            <a:lvl4pPr marL="0" marR="0" lvl="3" indent="0" algn="r" rtl="0">
              <a:spcBef>
                <a:spcPts val="0"/>
              </a:spcBef>
              <a:buNone/>
              <a:defRPr sz="900" b="0">
                <a:solidFill>
                  <a:srgbClr val="7F7F7F"/>
                </a:solidFill>
                <a:latin typeface="Arial"/>
                <a:ea typeface="Arial"/>
                <a:cs typeface="Arial"/>
                <a:sym typeface="Arial"/>
              </a:defRPr>
            </a:lvl4pPr>
            <a:lvl5pPr marL="0" marR="0" lvl="4" indent="0" algn="r" rtl="0">
              <a:spcBef>
                <a:spcPts val="0"/>
              </a:spcBef>
              <a:buNone/>
              <a:defRPr sz="900" b="0">
                <a:solidFill>
                  <a:srgbClr val="7F7F7F"/>
                </a:solidFill>
                <a:latin typeface="Arial"/>
                <a:ea typeface="Arial"/>
                <a:cs typeface="Arial"/>
                <a:sym typeface="Arial"/>
              </a:defRPr>
            </a:lvl5pPr>
            <a:lvl6pPr marL="0" marR="0" lvl="5" indent="0" algn="r" rtl="0">
              <a:spcBef>
                <a:spcPts val="0"/>
              </a:spcBef>
              <a:buNone/>
              <a:defRPr sz="900" b="0">
                <a:solidFill>
                  <a:srgbClr val="7F7F7F"/>
                </a:solidFill>
                <a:latin typeface="Arial"/>
                <a:ea typeface="Arial"/>
                <a:cs typeface="Arial"/>
                <a:sym typeface="Arial"/>
              </a:defRPr>
            </a:lvl6pPr>
            <a:lvl7pPr marL="0" marR="0" lvl="6" indent="0" algn="r" rtl="0">
              <a:spcBef>
                <a:spcPts val="0"/>
              </a:spcBef>
              <a:buNone/>
              <a:defRPr sz="900" b="0">
                <a:solidFill>
                  <a:srgbClr val="7F7F7F"/>
                </a:solidFill>
                <a:latin typeface="Arial"/>
                <a:ea typeface="Arial"/>
                <a:cs typeface="Arial"/>
                <a:sym typeface="Arial"/>
              </a:defRPr>
            </a:lvl7pPr>
            <a:lvl8pPr marL="0" marR="0" lvl="7" indent="0" algn="r" rtl="0">
              <a:spcBef>
                <a:spcPts val="0"/>
              </a:spcBef>
              <a:buNone/>
              <a:defRPr sz="900" b="0">
                <a:solidFill>
                  <a:srgbClr val="7F7F7F"/>
                </a:solidFill>
                <a:latin typeface="Arial"/>
                <a:ea typeface="Arial"/>
                <a:cs typeface="Arial"/>
                <a:sym typeface="Arial"/>
              </a:defRPr>
            </a:lvl8pPr>
            <a:lvl9pPr marL="0" marR="0" lvl="8" indent="0" algn="r" rtl="0">
              <a:spcBef>
                <a:spcPts val="0"/>
              </a:spcBef>
              <a:buNone/>
              <a:defRPr sz="900" b="0">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70" name="Google Shape;270;p45"/>
          <p:cNvSpPr txBox="1">
            <a:spLocks noGrp="1"/>
          </p:cNvSpPr>
          <p:nvPr>
            <p:ph type="title"/>
          </p:nvPr>
        </p:nvSpPr>
        <p:spPr>
          <a:xfrm>
            <a:off x="366824" y="215153"/>
            <a:ext cx="8015100" cy="685800"/>
          </a:xfrm>
          <a:prstGeom prst="rect">
            <a:avLst/>
          </a:prstGeom>
          <a:noFill/>
          <a:ln>
            <a:noFill/>
          </a:ln>
        </p:spPr>
        <p:txBody>
          <a:bodyPr spcFirstLastPara="1" wrap="square" lIns="67850" tIns="33350" rIns="67850" bIns="33350" anchor="ctr" anchorCtr="0">
            <a:noAutofit/>
          </a:bodyPr>
          <a:lstStyle>
            <a:lvl1pPr marR="0" lvl="0" algn="l" rtl="0">
              <a:lnSpc>
                <a:spcPct val="95000"/>
              </a:lnSpc>
              <a:spcBef>
                <a:spcPts val="0"/>
              </a:spcBef>
              <a:spcAft>
                <a:spcPts val="0"/>
              </a:spcAft>
              <a:buSzPts val="4000"/>
              <a:buNone/>
              <a:defRPr sz="2800" b="1" i="0" u="none" strike="noStrike" cap="none">
                <a:solidFill>
                  <a:srgbClr val="273272"/>
                </a:solidFill>
                <a:latin typeface="Arial"/>
                <a:ea typeface="Arial"/>
                <a:cs typeface="Arial"/>
                <a:sym typeface="Arial"/>
              </a:defRPr>
            </a:lvl1pPr>
            <a:lvl2pPr marR="0" lvl="1"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2pPr>
            <a:lvl3pPr marR="0" lvl="2"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3pPr>
            <a:lvl4pPr marR="0" lvl="3"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4pPr>
            <a:lvl5pPr marR="0" lvl="4"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5pPr>
            <a:lvl6pPr marR="0" lvl="5" algn="ctr" rtl="0">
              <a:spcBef>
                <a:spcPts val="0"/>
              </a:spcBef>
              <a:spcAft>
                <a:spcPts val="0"/>
              </a:spcAft>
              <a:buSzPts val="2400"/>
              <a:buNone/>
              <a:defRPr sz="3200" b="1" i="0" u="none" strike="noStrike" cap="none">
                <a:solidFill>
                  <a:schemeClr val="lt1"/>
                </a:solidFill>
                <a:latin typeface="Arial"/>
                <a:ea typeface="Arial"/>
                <a:cs typeface="Arial"/>
                <a:sym typeface="Arial"/>
              </a:defRPr>
            </a:lvl6pPr>
            <a:lvl7pPr marR="0" lvl="6" algn="ctr" rtl="0">
              <a:spcBef>
                <a:spcPts val="0"/>
              </a:spcBef>
              <a:spcAft>
                <a:spcPts val="0"/>
              </a:spcAft>
              <a:buSzPts val="2400"/>
              <a:buNone/>
              <a:defRPr sz="3200" b="1" i="0" u="none" strike="noStrike" cap="none">
                <a:solidFill>
                  <a:schemeClr val="lt1"/>
                </a:solidFill>
                <a:latin typeface="Arial"/>
                <a:ea typeface="Arial"/>
                <a:cs typeface="Arial"/>
                <a:sym typeface="Arial"/>
              </a:defRPr>
            </a:lvl7pPr>
            <a:lvl8pPr marR="0" lvl="7" algn="ctr" rtl="0">
              <a:spcBef>
                <a:spcPts val="0"/>
              </a:spcBef>
              <a:spcAft>
                <a:spcPts val="0"/>
              </a:spcAft>
              <a:buSzPts val="2400"/>
              <a:buNone/>
              <a:defRPr sz="3200" b="1" i="0" u="none" strike="noStrike" cap="none">
                <a:solidFill>
                  <a:schemeClr val="lt1"/>
                </a:solidFill>
                <a:latin typeface="Arial"/>
                <a:ea typeface="Arial"/>
                <a:cs typeface="Arial"/>
                <a:sym typeface="Arial"/>
              </a:defRPr>
            </a:lvl8pPr>
            <a:lvl9pPr marR="0" lvl="8" algn="ctr" rtl="0">
              <a:spcBef>
                <a:spcPts val="0"/>
              </a:spcBef>
              <a:spcAft>
                <a:spcPts val="0"/>
              </a:spcAft>
              <a:buSzPts val="2400"/>
              <a:buNone/>
              <a:defRPr sz="3200" b="1" i="0" u="none" strike="noStrike" cap="none">
                <a:solidFill>
                  <a:schemeClr val="lt1"/>
                </a:solidFill>
                <a:latin typeface="Arial"/>
                <a:ea typeface="Arial"/>
                <a:cs typeface="Arial"/>
                <a:sym typeface="Arial"/>
              </a:defRPr>
            </a:lvl9pPr>
          </a:lstStyle>
          <a:p>
            <a:endParaRPr/>
          </a:p>
        </p:txBody>
      </p:sp>
      <p:pic>
        <p:nvPicPr>
          <p:cNvPr id="271" name="Google Shape;271;p45"/>
          <p:cNvPicPr preferRelativeResize="0"/>
          <p:nvPr/>
        </p:nvPicPr>
        <p:blipFill rotWithShape="1">
          <a:blip r:embed="rId2">
            <a:alphaModFix/>
          </a:blip>
          <a:srcRect/>
          <a:stretch/>
        </p:blipFill>
        <p:spPr>
          <a:xfrm>
            <a:off x="8047604" y="228601"/>
            <a:ext cx="867796" cy="675564"/>
          </a:xfrm>
          <a:prstGeom prst="rect">
            <a:avLst/>
          </a:prstGeom>
          <a:noFill/>
          <a:ln>
            <a:noFill/>
          </a:ln>
        </p:spPr>
      </p:pic>
      <p:sp>
        <p:nvSpPr>
          <p:cNvPr id="272" name="Google Shape;272;p45"/>
          <p:cNvSpPr txBox="1">
            <a:spLocks noGrp="1"/>
          </p:cNvSpPr>
          <p:nvPr>
            <p:ph type="body" idx="1"/>
          </p:nvPr>
        </p:nvSpPr>
        <p:spPr>
          <a:xfrm>
            <a:off x="366824" y="1034303"/>
            <a:ext cx="8472300" cy="3712500"/>
          </a:xfrm>
          <a:prstGeom prst="rect">
            <a:avLst/>
          </a:prstGeom>
          <a:noFill/>
          <a:ln>
            <a:noFill/>
          </a:ln>
        </p:spPr>
        <p:txBody>
          <a:bodyPr spcFirstLastPara="1" wrap="square" lIns="68575" tIns="34275" rIns="68575" bIns="34275" anchor="t" anchorCtr="0">
            <a:noAutofit/>
          </a:bodyPr>
          <a:lstStyle>
            <a:lvl1pPr marL="457200" marR="0" lvl="0" indent="-336550" algn="l" rtl="0">
              <a:spcBef>
                <a:spcPts val="0"/>
              </a:spcBef>
              <a:spcAft>
                <a:spcPts val="0"/>
              </a:spcAft>
              <a:buClr>
                <a:srgbClr val="000080"/>
              </a:buClr>
              <a:buSzPts val="1700"/>
              <a:buFont typeface="Arial"/>
              <a:buChar char="•"/>
              <a:defRPr sz="2000" b="0" i="0" u="none" strike="noStrike" cap="none">
                <a:solidFill>
                  <a:schemeClr val="dk1"/>
                </a:solidFill>
                <a:latin typeface="Arial"/>
                <a:ea typeface="Arial"/>
                <a:cs typeface="Arial"/>
                <a:sym typeface="Arial"/>
              </a:defRPr>
            </a:lvl1pPr>
            <a:lvl2pPr marL="914400" marR="0" lvl="1" indent="-342900" algn="l" rtl="0">
              <a:spcBef>
                <a:spcPts val="0"/>
              </a:spcBef>
              <a:spcAft>
                <a:spcPts val="0"/>
              </a:spcAft>
              <a:buClr>
                <a:schemeClr val="dk1"/>
              </a:buClr>
              <a:buSzPts val="1800"/>
              <a:buFont typeface="Merriweather Sans"/>
              <a:buChar char="-"/>
              <a:defRPr sz="1800" b="0" i="0" u="none" strike="noStrike" cap="none">
                <a:solidFill>
                  <a:schemeClr val="dk1"/>
                </a:solidFill>
                <a:latin typeface="Arial"/>
                <a:ea typeface="Arial"/>
                <a:cs typeface="Arial"/>
                <a:sym typeface="Arial"/>
              </a:defRPr>
            </a:lvl2pPr>
            <a:lvl3pPr marL="1371600" marR="0" lvl="2" indent="-342900" algn="l" rtl="0">
              <a:spcBef>
                <a:spcPts val="0"/>
              </a:spcBef>
              <a:spcAft>
                <a:spcPts val="0"/>
              </a:spcAft>
              <a:buClr>
                <a:schemeClr val="dk1"/>
              </a:buClr>
              <a:buSzPts val="1800"/>
              <a:buFont typeface="Merriweather Sans"/>
              <a:buChar char="-"/>
              <a:defRPr sz="1800" b="0" i="0" u="none" strike="noStrike" cap="none">
                <a:solidFill>
                  <a:schemeClr val="dk1"/>
                </a:solidFill>
                <a:latin typeface="Arial"/>
                <a:ea typeface="Arial"/>
                <a:cs typeface="Arial"/>
                <a:sym typeface="Arial"/>
              </a:defRPr>
            </a:lvl3pPr>
            <a:lvl4pPr marL="1828800" marR="0" lvl="3" indent="-330200" algn="l" rtl="0">
              <a:spcBef>
                <a:spcPts val="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4pPr>
            <a:lvl5pPr marL="2286000" marR="0" lvl="4" indent="-330200" algn="l" rtl="0">
              <a:spcBef>
                <a:spcPts val="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510D1-8A79-4DCB-A060-F2419D0CB0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A6B6ED-6300-4081-A0BF-52EB15D484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E1A1FC-1192-40AB-AB66-68BF0F9348B0}"/>
              </a:ext>
            </a:extLst>
          </p:cNvPr>
          <p:cNvSpPr>
            <a:spLocks noGrp="1"/>
          </p:cNvSpPr>
          <p:nvPr>
            <p:ph type="dt" sz="half" idx="10"/>
          </p:nvPr>
        </p:nvSpPr>
        <p:spPr/>
        <p:txBody>
          <a:bodyPr/>
          <a:lstStyle/>
          <a:p>
            <a:fld id="{ECB124C5-8D8B-4C8E-896D-C808938F0577}" type="datetimeFigureOut">
              <a:rPr lang="en-US" smtClean="0"/>
              <a:t>1/19/2023</a:t>
            </a:fld>
            <a:endParaRPr lang="en-US"/>
          </a:p>
        </p:txBody>
      </p:sp>
      <p:sp>
        <p:nvSpPr>
          <p:cNvPr id="5" name="Footer Placeholder 4">
            <a:extLst>
              <a:ext uri="{FF2B5EF4-FFF2-40B4-BE49-F238E27FC236}">
                <a16:creationId xmlns:a16="http://schemas.microsoft.com/office/drawing/2014/main" id="{1975BADD-488B-4D02-89CC-E40F42532D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73EEC7-2EB3-413C-9A7D-7DC281E5F921}"/>
              </a:ext>
            </a:extLst>
          </p:cNvPr>
          <p:cNvSpPr>
            <a:spLocks noGrp="1"/>
          </p:cNvSpPr>
          <p:nvPr>
            <p:ph type="sldNum" sz="quarter" idx="12"/>
          </p:nvPr>
        </p:nvSpPr>
        <p:spPr/>
        <p:txBody>
          <a:bodyPr/>
          <a:lstStyle/>
          <a:p>
            <a:fld id="{E213BED4-1D44-44EC-8237-6BB8B76F5354}" type="slidenum">
              <a:rPr lang="en-US" smtClean="0"/>
              <a:t>‹#›</a:t>
            </a:fld>
            <a:endParaRPr lang="en-US"/>
          </a:p>
        </p:txBody>
      </p:sp>
    </p:spTree>
    <p:extLst>
      <p:ext uri="{BB962C8B-B14F-4D97-AF65-F5344CB8AC3E}">
        <p14:creationId xmlns:p14="http://schemas.microsoft.com/office/powerpoint/2010/main" val="577719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Light 1">
  <p:cSld name="SECTION_HEADER_1_1">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6"/>
          <p:cNvSpPr/>
          <p:nvPr/>
        </p:nvSpPr>
        <p:spPr>
          <a:xfrm>
            <a:off x="-12" y="0"/>
            <a:ext cx="9144000" cy="5143500"/>
          </a:xfrm>
          <a:prstGeom prst="rect">
            <a:avLst/>
          </a:prstGeom>
          <a:solidFill>
            <a:srgbClr val="FFFFFF">
              <a:alpha val="8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6"/>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434343"/>
              </a:buClr>
              <a:buSzPts val="3600"/>
              <a:buNone/>
              <a:defRPr sz="3600">
                <a:solidFill>
                  <a:srgbClr val="434343"/>
                </a:solidFill>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a:endParaRPr/>
          </a:p>
        </p:txBody>
      </p:sp>
      <p:pic>
        <p:nvPicPr>
          <p:cNvPr id="34" name="Google Shape;34;p6"/>
          <p:cNvPicPr preferRelativeResize="0"/>
          <p:nvPr/>
        </p:nvPicPr>
        <p:blipFill rotWithShape="1">
          <a:blip r:embed="rId3">
            <a:alphaModFix/>
          </a:blip>
          <a:srcRect/>
          <a:stretch/>
        </p:blipFill>
        <p:spPr>
          <a:xfrm>
            <a:off x="3841675" y="4268271"/>
            <a:ext cx="1460651" cy="232425"/>
          </a:xfrm>
          <a:prstGeom prst="rect">
            <a:avLst/>
          </a:prstGeom>
          <a:noFill/>
          <a:ln>
            <a:noFill/>
          </a:ln>
        </p:spPr>
      </p:pic>
      <p:sp>
        <p:nvSpPr>
          <p:cNvPr id="35" name="Google Shape;35;p6"/>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36" name="Google Shape;36;p6"/>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
        <p:nvSpPr>
          <p:cNvPr id="37" name="Google Shape;37;p6"/>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40" name="Google Shape;40;p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1" name="Google Shape;4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42" name="Google Shape;42;p7"/>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3" name="Google Shape;43;p7"/>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lumn" type="twoColTx">
  <p:cSld name="TITLE_AND_TWO_COLUMNS">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46" name="Google Shape;46;p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47" name="Google Shape;47;p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48" name="Google Shape;48;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49" name="Google Shape;49;p8"/>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0" name="Google Shape;50;p8"/>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53" name="Google Shape;53;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54" name="Google Shape;54;p9"/>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55" name="Google Shape;55;p9"/>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ccent Highlight">
  <p:cSld name="SECTION_HEADER_2">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10"/>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10"/>
          <p:cNvSpPr/>
          <p:nvPr/>
        </p:nvSpPr>
        <p:spPr>
          <a:xfrm>
            <a:off x="0" y="0"/>
            <a:ext cx="4314600" cy="5143500"/>
          </a:xfrm>
          <a:prstGeom prst="rect">
            <a:avLst/>
          </a:prstGeom>
          <a:solidFill>
            <a:srgbClr val="FFC72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60" name="Google Shape;60;p10"/>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61" name="Google Shape;61;p10"/>
          <p:cNvSpPr txBox="1">
            <a:spLocks noGrp="1"/>
          </p:cNvSpPr>
          <p:nvPr>
            <p:ph type="title"/>
          </p:nvPr>
        </p:nvSpPr>
        <p:spPr>
          <a:xfrm>
            <a:off x="199375" y="205750"/>
            <a:ext cx="39348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434343"/>
              </a:buClr>
              <a:buSzPts val="4000"/>
              <a:buFont typeface="Open Sans SemiBold"/>
              <a:buNone/>
              <a:defRPr sz="4000" b="0" i="0" u="none" strike="noStrike" cap="none">
                <a:solidFill>
                  <a:srgbClr val="434343"/>
                </a:solidFill>
                <a:latin typeface="Open Sans SemiBold"/>
                <a:ea typeface="Open Sans SemiBold"/>
                <a:cs typeface="Open Sans SemiBold"/>
                <a:sym typeface="Open Sans SemiBold"/>
              </a:defRPr>
            </a:lvl1pPr>
            <a:lvl2pPr marR="0" lvl="1"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2pPr>
            <a:lvl3pPr marR="0" lvl="2"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3pPr>
            <a:lvl4pPr marR="0" lvl="3"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4pPr>
            <a:lvl5pPr marR="0" lvl="4"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5pPr>
            <a:lvl6pPr marR="0" lvl="5"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6pPr>
            <a:lvl7pPr marR="0" lvl="6"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7pPr>
            <a:lvl8pPr marR="0" lvl="7"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8pPr>
            <a:lvl9pPr marR="0" lvl="8"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434343"/>
              </a:buClr>
              <a:buSzPts val="1800"/>
              <a:buFont typeface="Open Sans"/>
              <a:buChar char="●"/>
              <a:defRPr sz="1800" b="0" i="0" u="none" strike="noStrike" cap="none">
                <a:solidFill>
                  <a:srgbClr val="434343"/>
                </a:solidFill>
                <a:latin typeface="Open Sans"/>
                <a:ea typeface="Open Sans"/>
                <a:cs typeface="Open Sans"/>
                <a:sym typeface="Open Sans"/>
              </a:defRPr>
            </a:lvl1pPr>
            <a:lvl2pPr marL="914400" marR="0" lvl="1"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2pPr>
            <a:lvl3pPr marL="1371600" marR="0" lvl="2"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3pPr>
            <a:lvl4pPr marL="1828800" marR="0" lvl="3"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4pPr>
            <a:lvl5pPr marL="2286000" marR="0" lvl="4"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5pPr>
            <a:lvl6pPr marL="2743200" marR="0" lvl="5"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6pPr>
            <a:lvl7pPr marL="3200400" marR="0" lvl="6"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7pPr>
            <a:lvl8pPr marL="3657600" marR="0" lvl="7"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8pPr>
            <a:lvl9pPr marL="4114800" marR="0" lvl="8"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3" r:id="rId4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s://lists.riscv.org/g/sig-perf-analysis"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drive.google.com/file/d/1y_XWJus8M5ZwSQ2cvEOzCjlOmsmXOnN4/view?usp=sharing"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docs.google.com/document/u/2/d/1ey9M0WZTrOWFL-6HiGtwsYxgceYKV6IUhABXkxB_Fuc/edit"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riscv.org/regulations/"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mailto:help@riscv.org"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hyperlink" Target="https://riscv.org/community/community-code-of-conduct/"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4.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riscv-admin/debug-trace-perf-mon/blob/main/CHARTER.md"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https://lh3.googleusercontent.com/5s8ML0xPWXyxTGVf0-bMDLJaq6Cij-UCAirfcmddeouZCWv441-BBLsuZ9wB1SySs0nKedAASD6hDl-9dJdpKuckufQfnJhKjy4NVEemVjzAcL-olNCN7zCnQvy-Bf3rMEYVIS63JAlNCOhPVbV9uVVgNbmRnVfrklN3L1GaKhQil7YE4phdBNndAS-sV7bA"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7"/>
          <p:cNvSpPr txBox="1">
            <a:spLocks noGrp="1"/>
          </p:cNvSpPr>
          <p:nvPr>
            <p:ph type="ctrTitle"/>
          </p:nvPr>
        </p:nvSpPr>
        <p:spPr>
          <a:xfrm>
            <a:off x="597850" y="1896424"/>
            <a:ext cx="8034000" cy="2137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000000"/>
              </a:buClr>
              <a:buSzPts val="4500"/>
              <a:buFont typeface="Arial"/>
              <a:buNone/>
            </a:pPr>
            <a:r>
              <a:rPr lang="en" dirty="0"/>
              <a:t>DTPM SIG</a:t>
            </a:r>
            <a:endParaRPr dirty="0"/>
          </a:p>
        </p:txBody>
      </p:sp>
      <p:sp>
        <p:nvSpPr>
          <p:cNvPr id="309" name="Google Shape;309;p47"/>
          <p:cNvSpPr txBox="1">
            <a:spLocks noGrp="1"/>
          </p:cNvSpPr>
          <p:nvPr>
            <p:ph type="subTitle" idx="1"/>
          </p:nvPr>
        </p:nvSpPr>
        <p:spPr>
          <a:xfrm>
            <a:off x="597846" y="4033587"/>
            <a:ext cx="8034000" cy="507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 dirty="0"/>
              <a:t>01/11/2023</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N-Trace Status (part 1)</a:t>
            </a:r>
          </a:p>
        </p:txBody>
      </p:sp>
      <p:sp>
        <p:nvSpPr>
          <p:cNvPr id="3" name="Content Placeholder 2"/>
          <p:cNvSpPr>
            <a:spLocks noGrp="1"/>
          </p:cNvSpPr>
          <p:nvPr>
            <p:ph idx="1"/>
          </p:nvPr>
        </p:nvSpPr>
        <p:spPr>
          <a:xfrm>
            <a:off x="628650" y="1001981"/>
            <a:ext cx="7886700" cy="3630742"/>
          </a:xfrm>
        </p:spPr>
        <p:txBody>
          <a:bodyPr>
            <a:normAutofit/>
          </a:bodyPr>
          <a:lstStyle/>
          <a:p>
            <a:r>
              <a:rPr lang="en-US" sz="1350" dirty="0">
                <a:latin typeface="Arial" panose="020B0604020202020204" pitchFamily="34" charset="0"/>
              </a:rPr>
              <a:t>Nexus TG was following full, ambitious and wide agenda:</a:t>
            </a:r>
          </a:p>
          <a:p>
            <a:pPr marL="0" indent="0">
              <a:buNone/>
            </a:pPr>
            <a:endParaRPr lang="en-US" sz="1350" dirty="0">
              <a:latin typeface="Arial" panose="020B0604020202020204" pitchFamily="34" charset="0"/>
            </a:endParaRPr>
          </a:p>
          <a:p>
            <a:pPr marL="0" indent="0">
              <a:buNone/>
            </a:pPr>
            <a:endParaRPr lang="en-US" sz="1350" dirty="0">
              <a:latin typeface="Arial" panose="020B0604020202020204" pitchFamily="34" charset="0"/>
            </a:endParaRPr>
          </a:p>
          <a:p>
            <a:pPr marL="0" indent="0">
              <a:buNone/>
            </a:pPr>
            <a:endParaRPr lang="en-US" sz="1350" dirty="0">
              <a:latin typeface="Arial" panose="020B0604020202020204" pitchFamily="34" charset="0"/>
            </a:endParaRPr>
          </a:p>
          <a:p>
            <a:pPr marL="0" indent="0">
              <a:buNone/>
            </a:pPr>
            <a:endParaRPr lang="en-US" sz="1350" dirty="0">
              <a:latin typeface="Arial" panose="020B0604020202020204" pitchFamily="34" charset="0"/>
            </a:endParaRPr>
          </a:p>
          <a:p>
            <a:pPr marL="0" indent="0">
              <a:buNone/>
            </a:pPr>
            <a:endParaRPr lang="en-US" sz="1350" dirty="0">
              <a:latin typeface="Arial" panose="020B0604020202020204" pitchFamily="34" charset="0"/>
            </a:endParaRPr>
          </a:p>
          <a:p>
            <a:r>
              <a:rPr lang="en-US" sz="1350" dirty="0">
                <a:highlight>
                  <a:srgbClr val="FFFF00"/>
                </a:highlight>
                <a:latin typeface="Arial" panose="020B0604020202020204" pitchFamily="34" charset="0"/>
              </a:rPr>
              <a:t>Nexus TG Group clearly wants to ratify all ‘components’ together</a:t>
            </a:r>
          </a:p>
          <a:p>
            <a:pPr lvl="1"/>
            <a:r>
              <a:rPr lang="en-US" sz="1050" dirty="0">
                <a:latin typeface="Arial" panose="020B0604020202020204" pitchFamily="34" charset="0"/>
              </a:rPr>
              <a:t>It was key ambition to provide full end-to-end-trace, consistent and integrated solution</a:t>
            </a:r>
          </a:p>
          <a:p>
            <a:pPr lvl="1"/>
            <a:r>
              <a:rPr lang="en-US" sz="1050" dirty="0">
                <a:latin typeface="Arial" panose="020B0604020202020204" pitchFamily="34" charset="0"/>
              </a:rPr>
              <a:t>During development of this standard, I’ve seen several implementations based on preliminary material.</a:t>
            </a:r>
          </a:p>
          <a:p>
            <a:pPr marL="342900" lvl="1" indent="0">
              <a:buNone/>
            </a:pPr>
            <a:endParaRPr lang="en-US" sz="1050" dirty="0">
              <a:latin typeface="Arial" panose="020B0604020202020204" pitchFamily="34" charset="0"/>
            </a:endParaRPr>
          </a:p>
          <a:p>
            <a:r>
              <a:rPr lang="en-US" sz="1350" dirty="0">
                <a:latin typeface="Arial" panose="020B0604020202020204" pitchFamily="34" charset="0"/>
              </a:rPr>
              <a:t>Trace Connectors (‘</a:t>
            </a:r>
            <a:r>
              <a:rPr lang="en-US" sz="1350" b="1" dirty="0">
                <a:highlight>
                  <a:srgbClr val="FFFF00"/>
                </a:highlight>
                <a:latin typeface="Arial" panose="020B0604020202020204" pitchFamily="34" charset="0"/>
              </a:rPr>
              <a:t>practically frozen</a:t>
            </a:r>
            <a:r>
              <a:rPr lang="en-US" sz="1350" dirty="0">
                <a:latin typeface="Arial" panose="020B0604020202020204" pitchFamily="34" charset="0"/>
              </a:rPr>
              <a:t>’)</a:t>
            </a:r>
          </a:p>
          <a:p>
            <a:pPr lvl="1"/>
            <a:r>
              <a:rPr lang="en-US" sz="1050" dirty="0">
                <a:latin typeface="Arial" panose="020B0604020202020204" pitchFamily="34" charset="0"/>
              </a:rPr>
              <a:t>Based on updated (by Nexus TG request!) MIPI standard (+ small Arm-compatible extension).</a:t>
            </a:r>
          </a:p>
          <a:p>
            <a:pPr lvl="1"/>
            <a:r>
              <a:rPr lang="en-US" sz="1050" dirty="0">
                <a:latin typeface="Arial" panose="020B0604020202020204" pitchFamily="34" charset="0"/>
              </a:rPr>
              <a:t>Fully compatible with RISC-V Debug Connectors (pure extensions).</a:t>
            </a:r>
          </a:p>
          <a:p>
            <a:pPr lvl="1"/>
            <a:r>
              <a:rPr lang="en-US" sz="1050" dirty="0">
                <a:latin typeface="Arial" panose="020B0604020202020204" pitchFamily="34" charset="0"/>
              </a:rPr>
              <a:t>Unchanged for long time (some formatting and unification changes still possible).</a:t>
            </a:r>
          </a:p>
          <a:p>
            <a:pPr lvl="1"/>
            <a:r>
              <a:rPr lang="en-US" sz="1050" dirty="0">
                <a:latin typeface="Arial" panose="020B0604020202020204" pitchFamily="34" charset="0"/>
              </a:rPr>
              <a:t>Lauterbach (key player in high-end trace) contributed significantly. Myself as well (when I was with IAR there).</a:t>
            </a:r>
          </a:p>
          <a:p>
            <a:pPr lvl="1"/>
            <a:r>
              <a:rPr lang="en-US" sz="1050" dirty="0">
                <a:latin typeface="Arial" panose="020B0604020202020204" pitchFamily="34" charset="0"/>
              </a:rPr>
              <a:t>Several trace probe vendors OK-ed the spec already</a:t>
            </a:r>
          </a:p>
          <a:p>
            <a:pPr marL="0" indent="0">
              <a:buNone/>
            </a:pPr>
            <a:endParaRPr lang="en-US" sz="1050" dirty="0">
              <a:latin typeface="Arial" panose="020B0604020202020204" pitchFamily="34" charset="0"/>
            </a:endParaRPr>
          </a:p>
        </p:txBody>
      </p:sp>
      <p:pic>
        <p:nvPicPr>
          <p:cNvPr id="5" name="Picture 4">
            <a:extLst>
              <a:ext uri="{FF2B5EF4-FFF2-40B4-BE49-F238E27FC236}">
                <a16:creationId xmlns:a16="http://schemas.microsoft.com/office/drawing/2014/main" id="{E26F2904-F9CD-4EA8-BA41-8CAE10721DBB}"/>
              </a:ext>
            </a:extLst>
          </p:cNvPr>
          <p:cNvPicPr>
            <a:picLocks noChangeAspect="1"/>
          </p:cNvPicPr>
          <p:nvPr/>
        </p:nvPicPr>
        <p:blipFill>
          <a:blip r:embed="rId3"/>
          <a:stretch>
            <a:fillRect/>
          </a:stretch>
        </p:blipFill>
        <p:spPr>
          <a:xfrm>
            <a:off x="1728973" y="1334713"/>
            <a:ext cx="3276477" cy="1237037"/>
          </a:xfrm>
          <a:prstGeom prst="rect">
            <a:avLst/>
          </a:prstGeom>
        </p:spPr>
      </p:pic>
      <p:sp>
        <p:nvSpPr>
          <p:cNvPr id="4" name="TextBox 3">
            <a:extLst>
              <a:ext uri="{FF2B5EF4-FFF2-40B4-BE49-F238E27FC236}">
                <a16:creationId xmlns:a16="http://schemas.microsoft.com/office/drawing/2014/main" id="{57A9848F-12AA-42F4-A0E6-B7F1DC6F7A94}"/>
              </a:ext>
            </a:extLst>
          </p:cNvPr>
          <p:cNvSpPr txBox="1"/>
          <p:nvPr/>
        </p:nvSpPr>
        <p:spPr>
          <a:xfrm>
            <a:off x="98241" y="4776040"/>
            <a:ext cx="1630732" cy="261610"/>
          </a:xfrm>
          <a:prstGeom prst="rect">
            <a:avLst/>
          </a:prstGeom>
          <a:noFill/>
        </p:spPr>
        <p:txBody>
          <a:bodyPr wrap="square" rtlCol="0">
            <a:spAutoFit/>
          </a:bodyPr>
          <a:lstStyle/>
          <a:p>
            <a:r>
              <a:rPr lang="en-GB" sz="1100" dirty="0"/>
              <a:t>Robert Chyla</a:t>
            </a:r>
          </a:p>
        </p:txBody>
      </p:sp>
    </p:spTree>
    <p:extLst>
      <p:ext uri="{BB962C8B-B14F-4D97-AF65-F5344CB8AC3E}">
        <p14:creationId xmlns:p14="http://schemas.microsoft.com/office/powerpoint/2010/main" val="111461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N-Trace Status (part 2)</a:t>
            </a:r>
          </a:p>
        </p:txBody>
      </p:sp>
      <p:sp>
        <p:nvSpPr>
          <p:cNvPr id="3" name="Content Placeholder 2"/>
          <p:cNvSpPr>
            <a:spLocks noGrp="1"/>
          </p:cNvSpPr>
          <p:nvPr>
            <p:ph idx="1"/>
          </p:nvPr>
        </p:nvSpPr>
        <p:spPr>
          <a:xfrm>
            <a:off x="628650" y="1001981"/>
            <a:ext cx="7886700" cy="3630742"/>
          </a:xfrm>
        </p:spPr>
        <p:txBody>
          <a:bodyPr>
            <a:normAutofit lnSpcReduction="10000"/>
          </a:bodyPr>
          <a:lstStyle/>
          <a:p>
            <a:r>
              <a:rPr lang="en-US" sz="1350" dirty="0">
                <a:latin typeface="Arial" panose="020B0604020202020204" pitchFamily="34" charset="0"/>
              </a:rPr>
              <a:t>Official TG agenda (as a reminder …) in the upper right corner …</a:t>
            </a:r>
          </a:p>
          <a:p>
            <a:r>
              <a:rPr lang="en-US" sz="1350" dirty="0">
                <a:latin typeface="Arial" panose="020B0604020202020204" pitchFamily="34" charset="0"/>
              </a:rPr>
              <a:t>Control, Configuration, On-chip, off-chip trace routing (‘</a:t>
            </a:r>
            <a:r>
              <a:rPr lang="en-US" sz="1350" b="1" dirty="0">
                <a:highlight>
                  <a:srgbClr val="FFFF00"/>
                </a:highlight>
                <a:latin typeface="Arial" panose="020B0604020202020204" pitchFamily="34" charset="0"/>
              </a:rPr>
              <a:t>practically frozen</a:t>
            </a:r>
            <a:r>
              <a:rPr lang="en-US" sz="1350" b="1" dirty="0">
                <a:latin typeface="Arial" panose="020B0604020202020204" pitchFamily="34" charset="0"/>
              </a:rPr>
              <a:t>’</a:t>
            </a:r>
            <a:r>
              <a:rPr lang="en-US" sz="1350" dirty="0">
                <a:latin typeface="Arial" panose="020B0604020202020204" pitchFamily="34" charset="0"/>
              </a:rPr>
              <a:t>)</a:t>
            </a:r>
          </a:p>
          <a:p>
            <a:pPr lvl="1"/>
            <a:r>
              <a:rPr lang="en-US" sz="1050" dirty="0">
                <a:latin typeface="Arial" panose="020B0604020202020204" pitchFamily="34" charset="0"/>
              </a:rPr>
              <a:t>It was the biggest ‘headache’ from many reasons:</a:t>
            </a:r>
          </a:p>
          <a:p>
            <a:pPr lvl="2"/>
            <a:r>
              <a:rPr lang="en-US" sz="750" dirty="0">
                <a:latin typeface="Arial" panose="020B0604020202020204" pitchFamily="34" charset="0"/>
              </a:rPr>
              <a:t>Desire to make it 100% shared with E-Trace</a:t>
            </a:r>
          </a:p>
          <a:p>
            <a:pPr lvl="2"/>
            <a:r>
              <a:rPr lang="en-US" sz="750" dirty="0">
                <a:latin typeface="Arial" panose="020B0604020202020204" pitchFamily="34" charset="0"/>
              </a:rPr>
              <a:t>E-Trace in meantime went through data trace ratification (I on purpose slow-down on N-Trace MESSAGES to NOT create ‘mixed feeling’ in community).</a:t>
            </a:r>
          </a:p>
          <a:p>
            <a:pPr lvl="2"/>
            <a:r>
              <a:rPr lang="en-US" sz="750" dirty="0">
                <a:latin typeface="Arial" panose="020B0604020202020204" pitchFamily="34" charset="0"/>
              </a:rPr>
              <a:t>Agreed (but a bit late …) discussion/decision to spit into separated IP blocks (for easier SoC integration).</a:t>
            </a:r>
          </a:p>
          <a:p>
            <a:pPr lvl="2"/>
            <a:r>
              <a:rPr lang="en-US" sz="750" dirty="0">
                <a:latin typeface="Arial" panose="020B0604020202020204" pitchFamily="34" charset="0"/>
              </a:rPr>
              <a:t>A lot of ADOC formatting, housekeeping and learning curve (diagrams, tables, etc.).</a:t>
            </a:r>
          </a:p>
          <a:p>
            <a:pPr lvl="2"/>
            <a:r>
              <a:rPr lang="en-US" sz="750" dirty="0">
                <a:latin typeface="Arial" panose="020B0604020202020204" pitchFamily="34" charset="0"/>
              </a:rPr>
              <a:t>Original, donated specification was NOT designed as guide for implementation, so a lot of clarifications were necessary.</a:t>
            </a:r>
          </a:p>
          <a:p>
            <a:pPr lvl="1"/>
            <a:r>
              <a:rPr lang="en-US" sz="1050" dirty="0">
                <a:latin typeface="Arial" panose="020B0604020202020204" pitchFamily="34" charset="0"/>
              </a:rPr>
              <a:t>No significant changes/notes for some time</a:t>
            </a:r>
          </a:p>
          <a:p>
            <a:pPr lvl="2"/>
            <a:r>
              <a:rPr lang="en-US" sz="750" dirty="0">
                <a:latin typeface="Arial" panose="020B0604020202020204" pitchFamily="34" charset="0"/>
              </a:rPr>
              <a:t>Markus from Lauterbach from tools perspective and Iain from E-Trace angle were contributing and validating a lot </a:t>
            </a:r>
            <a:r>
              <a:rPr lang="en-US" sz="750" dirty="0">
                <a:highlight>
                  <a:srgbClr val="FFFF00"/>
                </a:highlight>
                <a:latin typeface="Arial" panose="020B0604020202020204" pitchFamily="34" charset="0"/>
              </a:rPr>
              <a:t>(big thanks </a:t>
            </a:r>
            <a:r>
              <a:rPr lang="en-US" sz="750" dirty="0">
                <a:highlight>
                  <a:srgbClr val="FFFF00"/>
                </a:highlight>
                <a:latin typeface="Arial" panose="020B0604020202020204" pitchFamily="34" charset="0"/>
                <a:sym typeface="Wingdings" panose="05000000000000000000" pitchFamily="2" charset="2"/>
              </a:rPr>
              <a:t>!)</a:t>
            </a:r>
            <a:endParaRPr lang="en-US" sz="750" dirty="0">
              <a:highlight>
                <a:srgbClr val="FFFF00"/>
              </a:highlight>
              <a:latin typeface="Arial" panose="020B0604020202020204" pitchFamily="34" charset="0"/>
            </a:endParaRPr>
          </a:p>
          <a:p>
            <a:pPr lvl="2"/>
            <a:r>
              <a:rPr lang="en-US" sz="750" dirty="0">
                <a:latin typeface="Arial" panose="020B0604020202020204" pitchFamily="34" charset="0"/>
              </a:rPr>
              <a:t>Some new active members (from IP side) as well (more clarifications).</a:t>
            </a:r>
          </a:p>
          <a:p>
            <a:pPr lvl="1"/>
            <a:r>
              <a:rPr lang="en-US" sz="1050" dirty="0">
                <a:latin typeface="Arial" panose="020B0604020202020204" pitchFamily="34" charset="0"/>
              </a:rPr>
              <a:t>This is a standard for ‘years to come’, so should NOT be rushed.</a:t>
            </a:r>
          </a:p>
          <a:p>
            <a:r>
              <a:rPr lang="en-US" sz="1350" dirty="0">
                <a:latin typeface="Arial" panose="020B0604020202020204" pitchFamily="34" charset="0"/>
              </a:rPr>
              <a:t>Messages (‘</a:t>
            </a:r>
            <a:r>
              <a:rPr lang="en-US" sz="1350" b="1" dirty="0">
                <a:highlight>
                  <a:srgbClr val="FFFF00"/>
                </a:highlight>
                <a:latin typeface="Arial" panose="020B0604020202020204" pitchFamily="34" charset="0"/>
              </a:rPr>
              <a:t>in working state</a:t>
            </a:r>
            <a:r>
              <a:rPr lang="en-US" sz="1350" dirty="0">
                <a:latin typeface="Arial" panose="020B0604020202020204" pitchFamily="34" charset="0"/>
              </a:rPr>
              <a:t>’)</a:t>
            </a:r>
          </a:p>
          <a:p>
            <a:pPr lvl="1"/>
            <a:r>
              <a:rPr lang="en-US" sz="1050" dirty="0">
                <a:latin typeface="Arial" panose="020B0604020202020204" pitchFamily="34" charset="0"/>
              </a:rPr>
              <a:t>It was pushed as ‘last-item’ as it is easiest and least ‘externally sensitive’ and ‘easy to agree’ part of specification.</a:t>
            </a:r>
          </a:p>
          <a:p>
            <a:pPr lvl="2"/>
            <a:r>
              <a:rPr lang="en-US" sz="750" dirty="0">
                <a:latin typeface="Arial" panose="020B0604020202020204" pitchFamily="34" charset="0"/>
              </a:rPr>
              <a:t>Messages (and fields) are ‘taken’ from Nexus standard ‘as-is’.</a:t>
            </a:r>
          </a:p>
          <a:p>
            <a:pPr lvl="1"/>
            <a:r>
              <a:rPr lang="en-US" sz="1050" dirty="0">
                <a:latin typeface="Arial" panose="020B0604020202020204" pitchFamily="34" charset="0"/>
              </a:rPr>
              <a:t>Reference encode and decoder as well as preliminary ADOC with messages were NOT changed for long time.</a:t>
            </a:r>
          </a:p>
          <a:p>
            <a:pPr lvl="2"/>
            <a:r>
              <a:rPr lang="en-US" sz="750" dirty="0">
                <a:latin typeface="Arial" panose="020B0604020202020204" pitchFamily="34" charset="0"/>
              </a:rPr>
              <a:t>Reference code included ‘machine-readable’ pseudo-formal spec of RISC-V messages (fully Nexus compliant!)</a:t>
            </a:r>
          </a:p>
          <a:p>
            <a:pPr lvl="1"/>
            <a:r>
              <a:rPr lang="en-US" sz="1050" dirty="0">
                <a:latin typeface="Arial" panose="020B0604020202020204" pitchFamily="34" charset="0"/>
              </a:rPr>
              <a:t>Now ADOC is being ‘converted’ into RISC-V Style PDFs</a:t>
            </a:r>
          </a:p>
          <a:p>
            <a:pPr lvl="1"/>
            <a:r>
              <a:rPr lang="en-US" sz="1050" dirty="0">
                <a:latin typeface="Arial" panose="020B0604020202020204" pitchFamily="34" charset="0"/>
              </a:rPr>
              <a:t>Some clarifications are still needed, but basically this is fully ‘defined’ by Nexus, reference encoder/decoder/dumper and ADOC as well.</a:t>
            </a:r>
          </a:p>
          <a:p>
            <a:pPr lvl="1"/>
            <a:r>
              <a:rPr lang="en-US" sz="1050" dirty="0">
                <a:latin typeface="Arial" panose="020B0604020202020204" pitchFamily="34" charset="0"/>
              </a:rPr>
              <a:t>Nexus is flexible and extensible format, but with ‘default profile’, it provides better than ‘good enough’ compression.</a:t>
            </a:r>
          </a:p>
          <a:p>
            <a:pPr marL="0" indent="0">
              <a:buNone/>
            </a:pPr>
            <a:endParaRPr lang="en-US" sz="1050" dirty="0">
              <a:latin typeface="Arial" panose="020B0604020202020204" pitchFamily="34" charset="0"/>
            </a:endParaRPr>
          </a:p>
        </p:txBody>
      </p:sp>
      <p:pic>
        <p:nvPicPr>
          <p:cNvPr id="5" name="Picture 4">
            <a:extLst>
              <a:ext uri="{FF2B5EF4-FFF2-40B4-BE49-F238E27FC236}">
                <a16:creationId xmlns:a16="http://schemas.microsoft.com/office/drawing/2014/main" id="{E26F2904-F9CD-4EA8-BA41-8CAE10721DBB}"/>
              </a:ext>
            </a:extLst>
          </p:cNvPr>
          <p:cNvPicPr>
            <a:picLocks noChangeAspect="1"/>
          </p:cNvPicPr>
          <p:nvPr/>
        </p:nvPicPr>
        <p:blipFill>
          <a:blip r:embed="rId2"/>
          <a:stretch>
            <a:fillRect/>
          </a:stretch>
        </p:blipFill>
        <p:spPr>
          <a:xfrm>
            <a:off x="6280191" y="46929"/>
            <a:ext cx="2800350" cy="1057275"/>
          </a:xfrm>
          <a:prstGeom prst="rect">
            <a:avLst/>
          </a:prstGeom>
        </p:spPr>
      </p:pic>
      <p:sp>
        <p:nvSpPr>
          <p:cNvPr id="6" name="TextBox 5">
            <a:extLst>
              <a:ext uri="{FF2B5EF4-FFF2-40B4-BE49-F238E27FC236}">
                <a16:creationId xmlns:a16="http://schemas.microsoft.com/office/drawing/2014/main" id="{B58ECB8A-BD38-45D5-BFCC-0601154C0E12}"/>
              </a:ext>
            </a:extLst>
          </p:cNvPr>
          <p:cNvSpPr txBox="1"/>
          <p:nvPr/>
        </p:nvSpPr>
        <p:spPr>
          <a:xfrm>
            <a:off x="98241" y="4776040"/>
            <a:ext cx="1630732" cy="261610"/>
          </a:xfrm>
          <a:prstGeom prst="rect">
            <a:avLst/>
          </a:prstGeom>
          <a:noFill/>
        </p:spPr>
        <p:txBody>
          <a:bodyPr wrap="square" rtlCol="0">
            <a:spAutoFit/>
          </a:bodyPr>
          <a:lstStyle/>
          <a:p>
            <a:r>
              <a:rPr lang="en-GB" sz="1100" dirty="0"/>
              <a:t>Robert Chyla</a:t>
            </a:r>
          </a:p>
        </p:txBody>
      </p:sp>
    </p:spTree>
    <p:extLst>
      <p:ext uri="{BB962C8B-B14F-4D97-AF65-F5344CB8AC3E}">
        <p14:creationId xmlns:p14="http://schemas.microsoft.com/office/powerpoint/2010/main" val="1363829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6F2904-F9CD-4EA8-BA41-8CAE10721DBB}"/>
              </a:ext>
            </a:extLst>
          </p:cNvPr>
          <p:cNvPicPr>
            <a:picLocks noChangeAspect="1"/>
          </p:cNvPicPr>
          <p:nvPr/>
        </p:nvPicPr>
        <p:blipFill>
          <a:blip r:embed="rId2"/>
          <a:stretch>
            <a:fillRect/>
          </a:stretch>
        </p:blipFill>
        <p:spPr>
          <a:xfrm>
            <a:off x="6266831" y="60290"/>
            <a:ext cx="2800350" cy="1057275"/>
          </a:xfrm>
          <a:prstGeom prst="rect">
            <a:avLst/>
          </a:prstGeom>
        </p:spPr>
      </p:pic>
      <p:sp>
        <p:nvSpPr>
          <p:cNvPr id="2" name="Title 1"/>
          <p:cNvSpPr>
            <a:spLocks noGrp="1"/>
          </p:cNvSpPr>
          <p:nvPr>
            <p:ph type="title"/>
          </p:nvPr>
        </p:nvSpPr>
        <p:spPr/>
        <p:txBody>
          <a:bodyPr/>
          <a:lstStyle/>
          <a:p>
            <a:r>
              <a:rPr lang="en-US" dirty="0"/>
              <a:t>N-Trace Status (part 3)</a:t>
            </a:r>
          </a:p>
        </p:txBody>
      </p:sp>
      <p:sp>
        <p:nvSpPr>
          <p:cNvPr id="3" name="Content Placeholder 2"/>
          <p:cNvSpPr>
            <a:spLocks noGrp="1"/>
          </p:cNvSpPr>
          <p:nvPr>
            <p:ph idx="1"/>
          </p:nvPr>
        </p:nvSpPr>
        <p:spPr>
          <a:xfrm>
            <a:off x="628650" y="1001981"/>
            <a:ext cx="7886700" cy="3630742"/>
          </a:xfrm>
        </p:spPr>
        <p:txBody>
          <a:bodyPr>
            <a:normAutofit fontScale="92500"/>
          </a:bodyPr>
          <a:lstStyle/>
          <a:p>
            <a:r>
              <a:rPr lang="en-US" sz="1350" dirty="0">
                <a:latin typeface="Arial" panose="020B0604020202020204" pitchFamily="34" charset="0"/>
              </a:rPr>
              <a:t>Official TG agenda (as a reminder …) in the upper right corner …</a:t>
            </a:r>
          </a:p>
          <a:p>
            <a:r>
              <a:rPr lang="en-US" sz="1350" dirty="0">
                <a:latin typeface="Arial" panose="020B0604020202020204" pitchFamily="34" charset="0"/>
              </a:rPr>
              <a:t>Proof of Concept and Reference implementation[s]</a:t>
            </a:r>
          </a:p>
          <a:p>
            <a:pPr lvl="1"/>
            <a:r>
              <a:rPr lang="en-US" sz="1050" dirty="0">
                <a:latin typeface="Arial" panose="020B0604020202020204" pitchFamily="34" charset="0"/>
              </a:rPr>
              <a:t>Original version of trace control (so called ‘version 0’ has several implementations in silicon – it is NOT only </a:t>
            </a:r>
            <a:r>
              <a:rPr lang="en-US" sz="1050" dirty="0" err="1">
                <a:latin typeface="Arial" panose="020B0604020202020204" pitchFamily="34" charset="0"/>
              </a:rPr>
              <a:t>SiFive</a:t>
            </a:r>
            <a:r>
              <a:rPr lang="en-US" sz="1050" dirty="0">
                <a:latin typeface="Arial" panose="020B0604020202020204" pitchFamily="34" charset="0"/>
              </a:rPr>
              <a:t>).</a:t>
            </a:r>
          </a:p>
          <a:p>
            <a:pPr lvl="2"/>
            <a:r>
              <a:rPr lang="en-US" sz="750" dirty="0">
                <a:latin typeface="Arial" panose="020B0604020202020204" pitchFamily="34" charset="0"/>
              </a:rPr>
              <a:t>Current version can be considered as ‘extension’ of original donated by </a:t>
            </a:r>
            <a:r>
              <a:rPr lang="en-US" sz="750" dirty="0" err="1">
                <a:latin typeface="Arial" panose="020B0604020202020204" pitchFamily="34" charset="0"/>
              </a:rPr>
              <a:t>SiFive</a:t>
            </a:r>
            <a:endParaRPr lang="en-US" sz="750" dirty="0">
              <a:latin typeface="Arial" panose="020B0604020202020204" pitchFamily="34" charset="0"/>
            </a:endParaRPr>
          </a:p>
          <a:p>
            <a:pPr lvl="1"/>
            <a:r>
              <a:rPr lang="en-US" sz="1050" dirty="0">
                <a:latin typeface="Arial" panose="020B0604020202020204" pitchFamily="34" charset="0"/>
              </a:rPr>
              <a:t>Reference encode/decoder provided long time ago (when I was with IAR).</a:t>
            </a:r>
          </a:p>
          <a:p>
            <a:pPr lvl="2"/>
            <a:r>
              <a:rPr lang="en-US" sz="750" dirty="0">
                <a:latin typeface="Arial" panose="020B0604020202020204" pitchFamily="34" charset="0"/>
              </a:rPr>
              <a:t>That reference was used by others to do own N-Trace implementations.</a:t>
            </a:r>
          </a:p>
          <a:p>
            <a:pPr lvl="1"/>
            <a:r>
              <a:rPr lang="en-US" sz="1050" dirty="0">
                <a:latin typeface="Arial" panose="020B0604020202020204" pitchFamily="34" charset="0"/>
              </a:rPr>
              <a:t>Recently slightly refreshed to run test used by E-Trace during ratification.</a:t>
            </a:r>
          </a:p>
          <a:p>
            <a:pPr lvl="2"/>
            <a:r>
              <a:rPr lang="en-US" sz="750" b="1" dirty="0">
                <a:latin typeface="Arial" panose="020B0604020202020204" pitchFamily="34" charset="0"/>
              </a:rPr>
              <a:t>TODO: </a:t>
            </a:r>
            <a:r>
              <a:rPr lang="en-US" sz="750" dirty="0">
                <a:latin typeface="Arial" panose="020B0604020202020204" pitchFamily="34" charset="0"/>
              </a:rPr>
              <a:t>Need to find a way to not duplicate ELF files from E-Trace (update script …).</a:t>
            </a:r>
          </a:p>
          <a:p>
            <a:r>
              <a:rPr lang="en-US" sz="1350" dirty="0">
                <a:latin typeface="Arial" panose="020B0604020202020204" pitchFamily="34" charset="0"/>
              </a:rPr>
              <a:t>Amount of work left and formal steps</a:t>
            </a:r>
          </a:p>
          <a:p>
            <a:pPr lvl="1"/>
            <a:r>
              <a:rPr lang="en-US" sz="1050" dirty="0">
                <a:latin typeface="Arial" panose="020B0604020202020204" pitchFamily="34" charset="0"/>
              </a:rPr>
              <a:t>I estimate 3 to 4 weeks of work (TG is meeting weekly) to have ‘message PDF’ completed.</a:t>
            </a:r>
          </a:p>
          <a:p>
            <a:pPr lvl="2"/>
            <a:r>
              <a:rPr lang="en-US" sz="750" dirty="0">
                <a:latin typeface="Arial" panose="020B0604020202020204" pitchFamily="34" charset="0"/>
              </a:rPr>
              <a:t>Other PDFs are ‘</a:t>
            </a:r>
            <a:r>
              <a:rPr lang="en-US" sz="750" b="1" dirty="0">
                <a:latin typeface="Arial" panose="020B0604020202020204" pitchFamily="34" charset="0"/>
              </a:rPr>
              <a:t>practically frozen</a:t>
            </a:r>
            <a:r>
              <a:rPr lang="en-US" sz="750" dirty="0">
                <a:latin typeface="Arial" panose="020B0604020202020204" pitchFamily="34" charset="0"/>
              </a:rPr>
              <a:t>’, so we can focus. Vice chair (Jay from NXP is an expert on Nexus messages).</a:t>
            </a:r>
          </a:p>
          <a:p>
            <a:pPr lvl="2"/>
            <a:r>
              <a:rPr lang="en-US" sz="750" dirty="0">
                <a:latin typeface="Arial" panose="020B0604020202020204" pitchFamily="34" charset="0"/>
              </a:rPr>
              <a:t>I created infrastructure to generate PDFs easily.</a:t>
            </a:r>
          </a:p>
          <a:p>
            <a:pPr lvl="2"/>
            <a:r>
              <a:rPr lang="en-US" sz="750" dirty="0">
                <a:latin typeface="Arial" panose="020B0604020202020204" pitchFamily="34" charset="0"/>
              </a:rPr>
              <a:t>With so good compressions, we will NOT went into area of optimizing encoding too much. It will provide some gain, but it is NOT needed.</a:t>
            </a:r>
          </a:p>
          <a:p>
            <a:pPr lvl="2"/>
            <a:r>
              <a:rPr lang="en-US" sz="750" dirty="0">
                <a:latin typeface="Arial" panose="020B0604020202020204" pitchFamily="34" charset="0"/>
              </a:rPr>
              <a:t>We can always create another revision (only addressing more optimal encoding)</a:t>
            </a:r>
          </a:p>
          <a:p>
            <a:pPr lvl="1"/>
            <a:r>
              <a:rPr lang="en-US" sz="1050" dirty="0">
                <a:latin typeface="Arial" panose="020B0604020202020204" pitchFamily="34" charset="0"/>
              </a:rPr>
              <a:t>I am preparing formal ‘Ratification Plan’ (only recently I have to admit – but planning principles were also evolving …)</a:t>
            </a:r>
          </a:p>
          <a:p>
            <a:pPr lvl="2"/>
            <a:r>
              <a:rPr lang="en-US" sz="750" dirty="0">
                <a:latin typeface="Arial" panose="020B0604020202020204" pitchFamily="34" charset="0"/>
              </a:rPr>
              <a:t>Preparing a plan sooner would NOT make much difference as key components were ‘floating’ – now there is no ‘unknowns’ ahead.</a:t>
            </a:r>
          </a:p>
          <a:p>
            <a:pPr lvl="2"/>
            <a:r>
              <a:rPr lang="en-US" sz="750" dirty="0">
                <a:latin typeface="Arial" panose="020B0604020202020204" pitchFamily="34" charset="0"/>
              </a:rPr>
              <a:t>I am personally far from pushing for ‘impossible deadline’, but I am rather seeking completeness, uniformity and excellence.</a:t>
            </a:r>
          </a:p>
          <a:p>
            <a:pPr lvl="2"/>
            <a:r>
              <a:rPr lang="en-US" sz="750" dirty="0">
                <a:latin typeface="Arial" panose="020B0604020202020204" pitchFamily="34" charset="0"/>
              </a:rPr>
              <a:t>Again – this is a spec for years to come!</a:t>
            </a:r>
          </a:p>
          <a:p>
            <a:pPr lvl="1"/>
            <a:r>
              <a:rPr lang="en-US" sz="1050" dirty="0">
                <a:latin typeface="Arial" panose="020B0604020202020204" pitchFamily="34" charset="0"/>
              </a:rPr>
              <a:t>I want to seek </a:t>
            </a:r>
            <a:r>
              <a:rPr lang="en-US" sz="1050" dirty="0">
                <a:highlight>
                  <a:srgbClr val="00FF00"/>
                </a:highlight>
                <a:latin typeface="Arial" panose="020B0604020202020204" pitchFamily="34" charset="0"/>
              </a:rPr>
              <a:t>formal ratification (</a:t>
            </a:r>
            <a:r>
              <a:rPr lang="en-US" sz="1050" b="1" dirty="0">
                <a:highlight>
                  <a:srgbClr val="00FF00"/>
                </a:highlight>
                <a:latin typeface="Arial" panose="020B0604020202020204" pitchFamily="34" charset="0"/>
              </a:rPr>
              <a:t>of entire package</a:t>
            </a:r>
            <a:r>
              <a:rPr lang="en-US" sz="1050" dirty="0">
                <a:highlight>
                  <a:srgbClr val="00FF00"/>
                </a:highlight>
                <a:latin typeface="Arial" panose="020B0604020202020204" pitchFamily="34" charset="0"/>
              </a:rPr>
              <a:t>) in Q1 2023</a:t>
            </a:r>
          </a:p>
          <a:p>
            <a:pPr lvl="2"/>
            <a:r>
              <a:rPr lang="en-US" sz="750" dirty="0">
                <a:latin typeface="Arial" panose="020B0604020202020204" pitchFamily="34" charset="0"/>
              </a:rPr>
              <a:t>This is non-ISA specification, so formal steps are easier and shorter!</a:t>
            </a:r>
          </a:p>
          <a:p>
            <a:pPr lvl="1"/>
            <a:r>
              <a:rPr lang="en-US" sz="1050" dirty="0">
                <a:latin typeface="Arial" panose="020B0604020202020204" pitchFamily="34" charset="0"/>
              </a:rPr>
              <a:t>IMO there is no need for any waivers (</a:t>
            </a:r>
            <a:r>
              <a:rPr lang="en-US" sz="1050" b="1" dirty="0">
                <a:latin typeface="Arial" panose="020B0604020202020204" pitchFamily="34" charset="0"/>
              </a:rPr>
              <a:t>reference implementations both in SW and in IP are already available</a:t>
            </a:r>
            <a:r>
              <a:rPr lang="en-US" sz="1050" dirty="0">
                <a:latin typeface="Arial" panose="020B0604020202020204" pitchFamily="34" charset="0"/>
              </a:rPr>
              <a:t>)</a:t>
            </a:r>
          </a:p>
          <a:p>
            <a:pPr marL="0" indent="0">
              <a:buNone/>
            </a:pPr>
            <a:endParaRPr lang="en-US" sz="1050" dirty="0">
              <a:latin typeface="Arial" panose="020B0604020202020204" pitchFamily="34" charset="0"/>
            </a:endParaRPr>
          </a:p>
        </p:txBody>
      </p:sp>
      <p:sp>
        <p:nvSpPr>
          <p:cNvPr id="6" name="TextBox 5">
            <a:extLst>
              <a:ext uri="{FF2B5EF4-FFF2-40B4-BE49-F238E27FC236}">
                <a16:creationId xmlns:a16="http://schemas.microsoft.com/office/drawing/2014/main" id="{15EE0D88-A686-46D2-8D4A-01528CDA6D63}"/>
              </a:ext>
            </a:extLst>
          </p:cNvPr>
          <p:cNvSpPr txBox="1"/>
          <p:nvPr/>
        </p:nvSpPr>
        <p:spPr>
          <a:xfrm>
            <a:off x="98241" y="4776040"/>
            <a:ext cx="1630732" cy="261610"/>
          </a:xfrm>
          <a:prstGeom prst="rect">
            <a:avLst/>
          </a:prstGeom>
          <a:noFill/>
        </p:spPr>
        <p:txBody>
          <a:bodyPr wrap="square" rtlCol="0">
            <a:spAutoFit/>
          </a:bodyPr>
          <a:lstStyle/>
          <a:p>
            <a:r>
              <a:rPr lang="en-GB" sz="1100" dirty="0"/>
              <a:t>Robert Chyla</a:t>
            </a:r>
          </a:p>
        </p:txBody>
      </p:sp>
    </p:spTree>
    <p:extLst>
      <p:ext uri="{BB962C8B-B14F-4D97-AF65-F5344CB8AC3E}">
        <p14:creationId xmlns:p14="http://schemas.microsoft.com/office/powerpoint/2010/main" val="4054919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221878" y="200200"/>
            <a:ext cx="1939982" cy="4586775"/>
          </a:xfrm>
        </p:spPr>
        <p:txBody>
          <a:bodyPr>
            <a:normAutofit fontScale="92500" lnSpcReduction="20000"/>
          </a:bodyPr>
          <a:lstStyle/>
          <a:p>
            <a:pPr marL="0" indent="0">
              <a:buNone/>
            </a:pPr>
            <a:r>
              <a:rPr lang="en-US" sz="900" b="1" dirty="0">
                <a:latin typeface="Arial" panose="020B0604020202020204" pitchFamily="34" charset="0"/>
              </a:rPr>
              <a:t>Trace Compression Comparison (recent)</a:t>
            </a:r>
          </a:p>
          <a:p>
            <a:r>
              <a:rPr lang="en-US" sz="900" b="1" dirty="0">
                <a:latin typeface="Arial" panose="020B0604020202020204" pitchFamily="34" charset="0"/>
              </a:rPr>
              <a:t>These are Preliminary!</a:t>
            </a:r>
            <a:endParaRPr lang="en-US" sz="900" dirty="0">
              <a:latin typeface="Arial" panose="020B0604020202020204" pitchFamily="34" charset="0"/>
            </a:endParaRPr>
          </a:p>
          <a:p>
            <a:r>
              <a:rPr lang="en-US" sz="900" dirty="0">
                <a:latin typeface="Arial" panose="020B0604020202020204" pitchFamily="34" charset="0"/>
              </a:rPr>
              <a:t>I included row/column for easier reference. </a:t>
            </a:r>
          </a:p>
          <a:p>
            <a:r>
              <a:rPr lang="en-US" sz="900" b="1" dirty="0">
                <a:latin typeface="Arial" panose="020B0604020202020204" pitchFamily="34" charset="0"/>
              </a:rPr>
              <a:t>‘</a:t>
            </a:r>
            <a:r>
              <a:rPr lang="en-US" sz="900" b="1" dirty="0" err="1">
                <a:latin typeface="Arial" panose="020B0604020202020204" pitchFamily="34" charset="0"/>
              </a:rPr>
              <a:t>embench</a:t>
            </a:r>
            <a:r>
              <a:rPr lang="en-US" sz="900" b="1" dirty="0">
                <a:latin typeface="Arial" panose="020B0604020202020204" pitchFamily="34" charset="0"/>
              </a:rPr>
              <a:t>-’</a:t>
            </a:r>
            <a:r>
              <a:rPr lang="en-US" sz="900" dirty="0">
                <a:latin typeface="Arial" panose="020B0604020202020204" pitchFamily="34" charset="0"/>
              </a:rPr>
              <a:t> tests are real-life programs, but average is nearly the same</a:t>
            </a:r>
          </a:p>
          <a:p>
            <a:r>
              <a:rPr lang="en-US" sz="900" dirty="0">
                <a:latin typeface="Arial" panose="020B0604020202020204" pitchFamily="34" charset="0"/>
              </a:rPr>
              <a:t>Average is about </a:t>
            </a:r>
            <a:r>
              <a:rPr lang="en-US" sz="900" dirty="0">
                <a:highlight>
                  <a:srgbClr val="FFFF00"/>
                </a:highlight>
                <a:latin typeface="Arial" panose="020B0604020202020204" pitchFamily="34" charset="0"/>
              </a:rPr>
              <a:t>0.36 bits/</a:t>
            </a:r>
            <a:r>
              <a:rPr lang="en-US" sz="900" dirty="0" err="1">
                <a:highlight>
                  <a:srgbClr val="FFFF00"/>
                </a:highlight>
                <a:latin typeface="Arial" panose="020B0604020202020204" pitchFamily="34" charset="0"/>
              </a:rPr>
              <a:t>instr</a:t>
            </a:r>
            <a:r>
              <a:rPr lang="en-US" sz="900" dirty="0">
                <a:latin typeface="Arial" panose="020B0604020202020204" pitchFamily="34" charset="0"/>
              </a:rPr>
              <a:t>, (both E-Trace and N-Trace). It means that 1GHz core with 1 IPC, will produce </a:t>
            </a:r>
            <a:r>
              <a:rPr lang="en-US" sz="900" dirty="0">
                <a:highlight>
                  <a:srgbClr val="00FFFF"/>
                </a:highlight>
                <a:latin typeface="Arial" panose="020B0604020202020204" pitchFamily="34" charset="0"/>
              </a:rPr>
              <a:t>360Mbps</a:t>
            </a:r>
            <a:r>
              <a:rPr lang="en-US" sz="900" dirty="0">
                <a:latin typeface="Arial" panose="020B0604020202020204" pitchFamily="34" charset="0"/>
              </a:rPr>
              <a:t> of trace (</a:t>
            </a:r>
            <a:r>
              <a:rPr lang="en-US" sz="900" dirty="0">
                <a:highlight>
                  <a:srgbClr val="00FFFF"/>
                </a:highlight>
                <a:latin typeface="Arial" panose="020B0604020202020204" pitchFamily="34" charset="0"/>
              </a:rPr>
              <a:t>45MB/s</a:t>
            </a:r>
            <a:r>
              <a:rPr lang="en-US" sz="900" dirty="0">
                <a:latin typeface="Arial" panose="020B0604020202020204" pitchFamily="34" charset="0"/>
              </a:rPr>
              <a:t>).</a:t>
            </a:r>
          </a:p>
          <a:p>
            <a:r>
              <a:rPr lang="en-US" sz="900" dirty="0">
                <a:highlight>
                  <a:srgbClr val="00FF00"/>
                </a:highlight>
                <a:latin typeface="Arial" panose="020B0604020202020204" pitchFamily="34" charset="0"/>
              </a:rPr>
              <a:t>This bandwidth is EXCELLENT!</a:t>
            </a:r>
          </a:p>
          <a:p>
            <a:pPr lvl="1"/>
            <a:r>
              <a:rPr lang="en-US" sz="900" dirty="0" err="1">
                <a:latin typeface="Arial" panose="020B0604020202020204" pitchFamily="34" charset="0"/>
              </a:rPr>
              <a:t>Mictor</a:t>
            </a:r>
            <a:r>
              <a:rPr lang="en-US" sz="900" dirty="0">
                <a:latin typeface="Arial" panose="020B0604020202020204" pitchFamily="34" charset="0"/>
              </a:rPr>
              <a:t> connector is capable of </a:t>
            </a:r>
            <a:r>
              <a:rPr lang="en-US" sz="900" b="1" dirty="0">
                <a:latin typeface="Arial" panose="020B0604020202020204" pitchFamily="34" charset="0"/>
              </a:rPr>
              <a:t>12.6Gbps</a:t>
            </a:r>
            <a:r>
              <a:rPr lang="en-US" sz="900" dirty="0">
                <a:latin typeface="Arial" panose="020B0604020202020204" pitchFamily="34" charset="0"/>
              </a:rPr>
              <a:t> bandwidth!</a:t>
            </a:r>
          </a:p>
          <a:p>
            <a:pPr lvl="1"/>
            <a:r>
              <a:rPr lang="en-US" sz="900" dirty="0">
                <a:latin typeface="Arial" panose="020B0604020202020204" pitchFamily="34" charset="0"/>
              </a:rPr>
              <a:t>MIPI20 connector has </a:t>
            </a:r>
            <a:r>
              <a:rPr lang="en-US" sz="900" b="1" dirty="0">
                <a:latin typeface="Arial" panose="020B0604020202020204" pitchFamily="34" charset="0"/>
              </a:rPr>
              <a:t>1.6Gbps (4 cores!)</a:t>
            </a:r>
            <a:endParaRPr lang="en-US" sz="900" dirty="0">
              <a:latin typeface="Arial" panose="020B0604020202020204" pitchFamily="34" charset="0"/>
            </a:endParaRPr>
          </a:p>
          <a:p>
            <a:r>
              <a:rPr lang="en-US" sz="900" b="1" dirty="0">
                <a:latin typeface="Arial" panose="020B0604020202020204" pitchFamily="34" charset="0"/>
              </a:rPr>
              <a:t>IMPORTANT: </a:t>
            </a:r>
            <a:r>
              <a:rPr lang="en-US" sz="900" dirty="0">
                <a:latin typeface="Arial" panose="020B0604020202020204" pitchFamily="34" charset="0"/>
              </a:rPr>
              <a:t>Both N-Trace and E-Trace on ‘default’ settings and </a:t>
            </a:r>
            <a:r>
              <a:rPr lang="en-US" sz="900" dirty="0">
                <a:highlight>
                  <a:srgbClr val="00FF00"/>
                </a:highlight>
                <a:latin typeface="Arial" panose="020B0604020202020204" pitchFamily="34" charset="0"/>
              </a:rPr>
              <a:t>both will do better</a:t>
            </a:r>
            <a:r>
              <a:rPr lang="en-US" sz="900" dirty="0">
                <a:latin typeface="Arial" panose="020B0604020202020204" pitchFamily="34" charset="0"/>
              </a:rPr>
              <a:t> using return stack compression.</a:t>
            </a:r>
          </a:p>
          <a:p>
            <a:r>
              <a:rPr lang="en-US" sz="900" dirty="0">
                <a:latin typeface="Arial" panose="020B0604020202020204" pitchFamily="34" charset="0"/>
              </a:rPr>
              <a:t>Some unusual </a:t>
            </a:r>
            <a:r>
              <a:rPr lang="en-US" sz="900" b="1" dirty="0">
                <a:latin typeface="Arial" panose="020B0604020202020204" pitchFamily="34" charset="0"/>
              </a:rPr>
              <a:t>Bits/</a:t>
            </a:r>
            <a:r>
              <a:rPr lang="en-US" sz="900" b="1" dirty="0" err="1">
                <a:latin typeface="Arial" panose="020B0604020202020204" pitchFamily="34" charset="0"/>
              </a:rPr>
              <a:t>inst</a:t>
            </a:r>
            <a:r>
              <a:rPr lang="en-US" sz="900" dirty="0">
                <a:latin typeface="Arial" panose="020B0604020202020204" pitchFamily="34" charset="0"/>
              </a:rPr>
              <a:t> values should be looked at and understood.</a:t>
            </a:r>
          </a:p>
          <a:p>
            <a:r>
              <a:rPr lang="en-US" sz="900" dirty="0">
                <a:latin typeface="Arial" panose="020B0604020202020204" pitchFamily="34" charset="0"/>
              </a:rPr>
              <a:t>I want to trace full Linux boot – this will be ultimate ‘real-life’ program!</a:t>
            </a:r>
          </a:p>
          <a:p>
            <a:r>
              <a:rPr lang="en-US" sz="900" dirty="0">
                <a:latin typeface="Arial" panose="020B0604020202020204" pitchFamily="34" charset="0"/>
              </a:rPr>
              <a:t>Compression is APP and compiler-dependent </a:t>
            </a:r>
            <a:r>
              <a:rPr lang="en-US" sz="900" dirty="0">
                <a:latin typeface="Arial" panose="020B0604020202020204" pitchFamily="34" charset="0"/>
                <a:sym typeface="Wingdings" panose="05000000000000000000" pitchFamily="2" charset="2"/>
              </a:rPr>
              <a:t> (lower IPC, the better!).</a:t>
            </a:r>
          </a:p>
          <a:p>
            <a:endParaRPr lang="en-US" sz="900" dirty="0">
              <a:latin typeface="Arial" panose="020B0604020202020204" pitchFamily="34" charset="0"/>
            </a:endParaRPr>
          </a:p>
        </p:txBody>
      </p:sp>
      <p:pic>
        <p:nvPicPr>
          <p:cNvPr id="6" name="Picture 5">
            <a:extLst>
              <a:ext uri="{FF2B5EF4-FFF2-40B4-BE49-F238E27FC236}">
                <a16:creationId xmlns:a16="http://schemas.microsoft.com/office/drawing/2014/main" id="{550199DB-DBCC-F9E7-AA4A-A29F2BEAC8E3}"/>
              </a:ext>
            </a:extLst>
          </p:cNvPr>
          <p:cNvPicPr>
            <a:picLocks noChangeAspect="1"/>
          </p:cNvPicPr>
          <p:nvPr/>
        </p:nvPicPr>
        <p:blipFill>
          <a:blip r:embed="rId3"/>
          <a:stretch>
            <a:fillRect/>
          </a:stretch>
        </p:blipFill>
        <p:spPr>
          <a:xfrm>
            <a:off x="2227447" y="0"/>
            <a:ext cx="6916553" cy="5143500"/>
          </a:xfrm>
          <a:prstGeom prst="rect">
            <a:avLst/>
          </a:prstGeom>
        </p:spPr>
      </p:pic>
    </p:spTree>
    <p:extLst>
      <p:ext uri="{BB962C8B-B14F-4D97-AF65-F5344CB8AC3E}">
        <p14:creationId xmlns:p14="http://schemas.microsoft.com/office/powerpoint/2010/main" val="3371020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8"/>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Maintenance</a:t>
            </a:r>
            <a:endParaRPr dirty="0"/>
          </a:p>
        </p:txBody>
      </p:sp>
      <p:sp>
        <p:nvSpPr>
          <p:cNvPr id="315" name="Google Shape;315;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dk2"/>
              </a:buClr>
              <a:buSzPts val="1500"/>
              <a:buFont typeface="Open Sans Light"/>
              <a:buChar char="●"/>
            </a:pPr>
            <a:r>
              <a:rPr lang="en-GB" sz="1500" dirty="0" err="1">
                <a:solidFill>
                  <a:schemeClr val="dk2"/>
                </a:solidFill>
                <a:latin typeface="Open Sans Light"/>
                <a:ea typeface="Open Sans Light"/>
                <a:cs typeface="Open Sans Light"/>
                <a:sym typeface="Open Sans Light"/>
              </a:rPr>
              <a:t>eTrace</a:t>
            </a:r>
            <a:r>
              <a:rPr lang="en-GB" sz="1500" dirty="0">
                <a:solidFill>
                  <a:schemeClr val="dk2"/>
                </a:solidFill>
                <a:latin typeface="Open Sans Light"/>
                <a:ea typeface="Open Sans Light"/>
                <a:cs typeface="Open Sans Light"/>
                <a:sym typeface="Open Sans Light"/>
              </a:rPr>
              <a:t>: </a:t>
            </a:r>
          </a:p>
          <a:p>
            <a:pPr lvl="1" indent="-323850">
              <a:buClr>
                <a:schemeClr val="dk2"/>
              </a:buClr>
              <a:buSzPts val="1500"/>
              <a:buFont typeface="Open Sans Light"/>
              <a:buChar char="●"/>
            </a:pPr>
            <a:r>
              <a:rPr lang="en-GB" sz="1100" dirty="0">
                <a:solidFill>
                  <a:schemeClr val="dk2"/>
                </a:solidFill>
                <a:latin typeface="Open Sans Light"/>
                <a:ea typeface="Open Sans Light"/>
                <a:cs typeface="Open Sans Light"/>
                <a:sym typeface="Open Sans Light"/>
              </a:rPr>
              <a:t>Clarifications on push/pop support for data trace agreed with requestor (Seagate)</a:t>
            </a:r>
          </a:p>
          <a:p>
            <a:pPr lvl="2" indent="-323850">
              <a:buClr>
                <a:schemeClr val="dk2"/>
              </a:buClr>
              <a:buSzPts val="1500"/>
              <a:buFont typeface="Open Sans Light"/>
              <a:buChar char="●"/>
            </a:pPr>
            <a:r>
              <a:rPr lang="en-GB" sz="1100" dirty="0">
                <a:solidFill>
                  <a:schemeClr val="dk2"/>
                </a:solidFill>
                <a:latin typeface="Open Sans Light"/>
                <a:ea typeface="Open Sans Light"/>
                <a:cs typeface="Open Sans Light"/>
                <a:sym typeface="Open Sans Light"/>
              </a:rPr>
              <a:t>Examples added to section 4.3 and pull request made</a:t>
            </a:r>
          </a:p>
          <a:p>
            <a:pPr lvl="2" indent="-323850">
              <a:buClr>
                <a:schemeClr val="dk2"/>
              </a:buClr>
              <a:buSzPts val="1500"/>
              <a:buFont typeface="Open Sans Light"/>
              <a:buChar char="●"/>
            </a:pPr>
            <a:r>
              <a:rPr lang="en-GB" sz="1100" dirty="0">
                <a:solidFill>
                  <a:schemeClr val="dk2"/>
                </a:solidFill>
                <a:latin typeface="Open Sans Light"/>
                <a:ea typeface="Open Sans Light"/>
                <a:cs typeface="Open Sans Light"/>
                <a:sym typeface="Open Sans Light"/>
              </a:rPr>
              <a:t>No functional change</a:t>
            </a:r>
          </a:p>
          <a:p>
            <a:pPr lvl="2" indent="-323850">
              <a:buClr>
                <a:schemeClr val="dk2"/>
              </a:buClr>
              <a:buSzPts val="1500"/>
              <a:buFont typeface="Open Sans Light"/>
              <a:buChar char="●"/>
            </a:pPr>
            <a:r>
              <a:rPr lang="en-GB" sz="1100" dirty="0">
                <a:solidFill>
                  <a:schemeClr val="dk2"/>
                </a:solidFill>
                <a:latin typeface="Open Sans Light"/>
                <a:ea typeface="Open Sans Light"/>
                <a:cs typeface="Open Sans Light"/>
                <a:sym typeface="Open Sans Light"/>
              </a:rPr>
              <a:t>Not merged to main yet.  Wait for…  </a:t>
            </a:r>
          </a:p>
          <a:p>
            <a:pPr lvl="1" indent="-323850">
              <a:buClr>
                <a:schemeClr val="dk2"/>
              </a:buClr>
              <a:buSzPts val="1500"/>
              <a:buFont typeface="Open Sans Light"/>
              <a:buChar char="●"/>
            </a:pPr>
            <a:r>
              <a:rPr lang="en-GB" sz="1100" dirty="0">
                <a:solidFill>
                  <a:schemeClr val="dk2"/>
                </a:solidFill>
                <a:latin typeface="Open Sans Light"/>
                <a:ea typeface="Open Sans Light"/>
                <a:cs typeface="Open Sans Light"/>
                <a:sym typeface="Open Sans Light"/>
              </a:rPr>
              <a:t>Need to remove register descriptions and cross-reference common-control when it is frozen</a:t>
            </a:r>
          </a:p>
          <a:p>
            <a:pPr lvl="1" indent="-323850">
              <a:buClr>
                <a:schemeClr val="dk2"/>
              </a:buClr>
              <a:buSzPts val="1500"/>
              <a:buFont typeface="Open Sans Light"/>
              <a:buChar char="●"/>
            </a:pPr>
            <a:r>
              <a:rPr lang="en-GB" sz="1100" dirty="0">
                <a:solidFill>
                  <a:schemeClr val="dk2"/>
                </a:solidFill>
                <a:latin typeface="Open Sans Light"/>
                <a:ea typeface="Open Sans Light"/>
                <a:cs typeface="Open Sans Light"/>
                <a:sym typeface="Open Sans Light"/>
              </a:rPr>
              <a:t>Corner-case bug in reference encoder model found, fixed, regressed and merged</a:t>
            </a:r>
            <a:endParaRPr sz="1100" dirty="0">
              <a:solidFill>
                <a:schemeClr val="dk2"/>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33779687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8"/>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Proposed Next Focus Areas</a:t>
            </a:r>
            <a:endParaRPr dirty="0"/>
          </a:p>
        </p:txBody>
      </p:sp>
      <p:sp>
        <p:nvSpPr>
          <p:cNvPr id="315" name="Google Shape;315;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dk2"/>
              </a:buClr>
              <a:buSzPts val="1500"/>
              <a:buFont typeface="Open Sans Light"/>
              <a:buChar char="●"/>
            </a:pPr>
            <a:r>
              <a:rPr lang="en-GB" sz="1500" dirty="0">
                <a:solidFill>
                  <a:schemeClr val="dk2"/>
                </a:solidFill>
                <a:latin typeface="Open Sans Light"/>
                <a:ea typeface="Open Sans Light"/>
                <a:cs typeface="Open Sans Light"/>
                <a:sym typeface="Open Sans Light"/>
              </a:rPr>
              <a:t>Trace</a:t>
            </a:r>
          </a:p>
          <a:p>
            <a:pPr lvl="1" indent="-323850">
              <a:buClr>
                <a:schemeClr val="dk2"/>
              </a:buClr>
              <a:buSzPts val="1500"/>
              <a:buFont typeface="Open Sans Light"/>
              <a:buChar char="●"/>
            </a:pPr>
            <a:r>
              <a:rPr lang="en-GB" sz="1100" dirty="0" err="1">
                <a:solidFill>
                  <a:schemeClr val="dk2"/>
                </a:solidFill>
                <a:latin typeface="Open Sans Light"/>
                <a:ea typeface="Open Sans Light"/>
                <a:cs typeface="Open Sans Light"/>
                <a:sym typeface="Open Sans Light"/>
              </a:rPr>
              <a:t>eTrace</a:t>
            </a:r>
            <a:r>
              <a:rPr lang="en-GB" sz="1100" dirty="0">
                <a:solidFill>
                  <a:schemeClr val="dk2"/>
                </a:solidFill>
                <a:latin typeface="Open Sans Light"/>
                <a:ea typeface="Open Sans Light"/>
                <a:cs typeface="Open Sans Light"/>
                <a:sym typeface="Open Sans Light"/>
              </a:rPr>
              <a:t> packet encapsulation for transport</a:t>
            </a:r>
          </a:p>
          <a:p>
            <a:pPr lvl="2" indent="-323850">
              <a:buClr>
                <a:schemeClr val="dk2"/>
              </a:buClr>
              <a:buSzPts val="1500"/>
              <a:buFont typeface="Open Sans Light"/>
              <a:buChar char="●"/>
            </a:pPr>
            <a:r>
              <a:rPr lang="en-GB" sz="1100" dirty="0">
                <a:solidFill>
                  <a:schemeClr val="dk2"/>
                </a:solidFill>
                <a:latin typeface="Open Sans Light"/>
                <a:ea typeface="Open Sans Light"/>
                <a:cs typeface="Open Sans Light"/>
                <a:sym typeface="Open Sans Light"/>
              </a:rPr>
              <a:t>I propose we form a task group to define this</a:t>
            </a:r>
          </a:p>
          <a:p>
            <a:pPr lvl="1" indent="-323850">
              <a:buClr>
                <a:schemeClr val="dk2"/>
              </a:buClr>
              <a:buSzPts val="1500"/>
              <a:buFont typeface="Open Sans Light"/>
              <a:buChar char="●"/>
            </a:pPr>
            <a:r>
              <a:rPr lang="en-GB" sz="1100" dirty="0" err="1">
                <a:solidFill>
                  <a:schemeClr val="dk2"/>
                </a:solidFill>
                <a:latin typeface="Open Sans Light"/>
                <a:ea typeface="Open Sans Light"/>
                <a:cs typeface="Open Sans Light"/>
                <a:sym typeface="Open Sans Light"/>
              </a:rPr>
              <a:t>eTrace</a:t>
            </a:r>
            <a:r>
              <a:rPr lang="en-GB" sz="1100" dirty="0">
                <a:solidFill>
                  <a:schemeClr val="dk2"/>
                </a:solidFill>
                <a:latin typeface="Open Sans Light"/>
                <a:ea typeface="Open Sans Light"/>
                <a:cs typeface="Open Sans Light"/>
                <a:sym typeface="Open Sans Light"/>
              </a:rPr>
              <a:t> vector extension support</a:t>
            </a:r>
          </a:p>
          <a:p>
            <a:pPr lvl="2" indent="-323850">
              <a:buClr>
                <a:schemeClr val="dk2"/>
              </a:buClr>
              <a:buSzPts val="1500"/>
              <a:buFont typeface="Open Sans Light"/>
              <a:buChar char="●"/>
            </a:pPr>
            <a:r>
              <a:rPr lang="en-GB" sz="1100" dirty="0">
                <a:solidFill>
                  <a:schemeClr val="dk2"/>
                </a:solidFill>
                <a:latin typeface="Open Sans Light"/>
                <a:ea typeface="Open Sans Light"/>
                <a:cs typeface="Open Sans Light"/>
                <a:sym typeface="Open Sans Light"/>
              </a:rPr>
              <a:t>I believe nothing is needed for instruction trace</a:t>
            </a:r>
          </a:p>
          <a:p>
            <a:pPr lvl="2" indent="-323850">
              <a:buClr>
                <a:schemeClr val="dk2"/>
              </a:buClr>
              <a:buSzPts val="1500"/>
              <a:buFont typeface="Open Sans Light"/>
              <a:buChar char="●"/>
            </a:pPr>
            <a:r>
              <a:rPr lang="en-GB" sz="1100" dirty="0">
                <a:solidFill>
                  <a:schemeClr val="dk2"/>
                </a:solidFill>
                <a:latin typeface="Open Sans Light"/>
                <a:ea typeface="Open Sans Light"/>
                <a:cs typeface="Open Sans Light"/>
                <a:sym typeface="Open Sans Light"/>
              </a:rPr>
              <a:t>Data trace may require additional packet formats – needs further discussion</a:t>
            </a:r>
          </a:p>
          <a:p>
            <a:pPr indent="-323850">
              <a:buClr>
                <a:schemeClr val="dk2"/>
              </a:buClr>
              <a:buSzPts val="1500"/>
              <a:buFont typeface="Open Sans Light"/>
              <a:buChar char="●"/>
            </a:pPr>
            <a:r>
              <a:rPr lang="en-GB" sz="1500" dirty="0">
                <a:solidFill>
                  <a:schemeClr val="dk2"/>
                </a:solidFill>
                <a:latin typeface="Open Sans Light"/>
                <a:ea typeface="Open Sans Light"/>
                <a:cs typeface="Open Sans Light"/>
                <a:sym typeface="Open Sans Light"/>
              </a:rPr>
              <a:t>Competitive analysis of debug/trace features from different architectures</a:t>
            </a:r>
          </a:p>
          <a:p>
            <a:pPr lvl="1" indent="-323850">
              <a:buClr>
                <a:schemeClr val="dk2"/>
              </a:buClr>
              <a:buSzPts val="1500"/>
              <a:buFont typeface="Open Sans Light"/>
              <a:buChar char="●"/>
            </a:pPr>
            <a:r>
              <a:rPr lang="en-GB" sz="1100" dirty="0">
                <a:solidFill>
                  <a:schemeClr val="dk2"/>
                </a:solidFill>
                <a:latin typeface="Open Sans Light"/>
                <a:ea typeface="Open Sans Light"/>
                <a:cs typeface="Open Sans Light"/>
                <a:sym typeface="Open Sans Light"/>
              </a:rPr>
              <a:t>Any volunteers?</a:t>
            </a:r>
          </a:p>
          <a:p>
            <a:pPr indent="-323850">
              <a:buClr>
                <a:schemeClr val="dk2"/>
              </a:buClr>
              <a:buSzPts val="1500"/>
              <a:buFont typeface="Open Sans Light"/>
              <a:buChar char="●"/>
            </a:pPr>
            <a:r>
              <a:rPr lang="en-GB" sz="1500" dirty="0">
                <a:solidFill>
                  <a:schemeClr val="dk2"/>
                </a:solidFill>
                <a:latin typeface="Open Sans Light"/>
                <a:ea typeface="Open Sans Light"/>
                <a:cs typeface="Open Sans Light"/>
                <a:sym typeface="Open Sans Light"/>
              </a:rPr>
              <a:t>Debug Authorisation framework</a:t>
            </a:r>
          </a:p>
          <a:p>
            <a:pPr lvl="1" indent="-323850">
              <a:buClr>
                <a:schemeClr val="dk2"/>
              </a:buClr>
              <a:buSzPts val="1500"/>
              <a:buFont typeface="Open Sans Light"/>
              <a:buChar char="●"/>
            </a:pPr>
            <a:r>
              <a:rPr lang="en-GB" sz="1100" dirty="0">
                <a:solidFill>
                  <a:schemeClr val="dk2"/>
                </a:solidFill>
                <a:latin typeface="Open Sans Light"/>
                <a:ea typeface="Open Sans Light"/>
                <a:cs typeface="Open Sans Light"/>
                <a:sym typeface="Open Sans Light"/>
              </a:rPr>
              <a:t>Some discussions underway…</a:t>
            </a:r>
          </a:p>
          <a:p>
            <a:pPr marL="1143000" lvl="2" indent="-228600" fontAlgn="ctr">
              <a:buSzPts val="1000"/>
              <a:buFont typeface="Courier New" panose="02070309020205020404" pitchFamily="49" charset="0"/>
              <a:buChar char="o"/>
              <a:tabLst>
                <a:tab pos="1371600" algn="l"/>
              </a:tabLst>
            </a:pPr>
            <a:r>
              <a:rPr lang="en-US" sz="1100" dirty="0">
                <a:solidFill>
                  <a:schemeClr val="dk2"/>
                </a:solidFill>
                <a:latin typeface="Open Sans Light"/>
                <a:ea typeface="Open Sans Light"/>
                <a:cs typeface="Open Sans Light"/>
              </a:rPr>
              <a:t>Various debug levels End-User, Expert or OEM, etc. </a:t>
            </a:r>
            <a:endParaRPr lang="en-GB" sz="1100" dirty="0">
              <a:solidFill>
                <a:schemeClr val="dk2"/>
              </a:solidFill>
              <a:latin typeface="Open Sans Light"/>
              <a:ea typeface="Open Sans Light"/>
              <a:cs typeface="Open Sans Light"/>
            </a:endParaRPr>
          </a:p>
          <a:p>
            <a:pPr marL="1143000" lvl="2" indent="-228600" fontAlgn="ctr">
              <a:buSzPts val="1000"/>
              <a:buFont typeface="Courier New" panose="02070309020205020404" pitchFamily="49" charset="0"/>
              <a:buChar char="o"/>
              <a:tabLst>
                <a:tab pos="1371600" algn="l"/>
              </a:tabLst>
            </a:pPr>
            <a:r>
              <a:rPr lang="en-US" sz="1100" dirty="0">
                <a:solidFill>
                  <a:schemeClr val="dk2"/>
                </a:solidFill>
                <a:latin typeface="Open Sans Light"/>
                <a:ea typeface="Open Sans Light"/>
                <a:cs typeface="Open Sans Light"/>
              </a:rPr>
              <a:t>How do we authorize different levels?</a:t>
            </a:r>
            <a:endParaRPr lang="en-GB" sz="1100" dirty="0">
              <a:solidFill>
                <a:schemeClr val="dk2"/>
              </a:solidFill>
              <a:latin typeface="Open Sans Light"/>
              <a:ea typeface="Open Sans Light"/>
              <a:cs typeface="Open Sans Light"/>
            </a:endParaRPr>
          </a:p>
          <a:p>
            <a:pPr marL="1143000" lvl="2" indent="-228600" fontAlgn="ctr">
              <a:buSzPts val="1000"/>
              <a:buFont typeface="Courier New" panose="02070309020205020404" pitchFamily="49" charset="0"/>
              <a:buChar char="o"/>
              <a:tabLst>
                <a:tab pos="1371600" algn="l"/>
              </a:tabLst>
            </a:pPr>
            <a:r>
              <a:rPr lang="en-US" sz="1100" dirty="0">
                <a:solidFill>
                  <a:schemeClr val="dk2"/>
                </a:solidFill>
                <a:latin typeface="Open Sans Light"/>
                <a:ea typeface="Open Sans Light"/>
                <a:cs typeface="Open Sans Light"/>
              </a:rPr>
              <a:t>Root of trust being established to debug and identify if debug is enabled on a platform</a:t>
            </a:r>
            <a:endParaRPr lang="en-GB" sz="1100" dirty="0">
              <a:solidFill>
                <a:schemeClr val="dk2"/>
              </a:solidFill>
              <a:latin typeface="Open Sans Light"/>
              <a:ea typeface="Open Sans Light"/>
              <a:cs typeface="Open Sans Light"/>
            </a:endParaRPr>
          </a:p>
          <a:p>
            <a:pPr marL="1143000" lvl="2" indent="-228600" fontAlgn="ctr">
              <a:buSzPts val="1000"/>
              <a:buFont typeface="Courier New" panose="02070309020205020404" pitchFamily="49" charset="0"/>
              <a:buChar char="o"/>
              <a:tabLst>
                <a:tab pos="1371600" algn="l"/>
              </a:tabLst>
            </a:pPr>
            <a:r>
              <a:rPr lang="en-US" sz="1100" dirty="0">
                <a:solidFill>
                  <a:schemeClr val="dk2"/>
                </a:solidFill>
                <a:latin typeface="Open Sans Light"/>
                <a:ea typeface="Open Sans Light"/>
                <a:cs typeface="Open Sans Light"/>
              </a:rPr>
              <a:t>What can be part of debug vs what cannot be part of debug?</a:t>
            </a:r>
          </a:p>
          <a:p>
            <a:pPr marL="1143000" lvl="2" indent="-228600" fontAlgn="ctr">
              <a:buSzPts val="1000"/>
              <a:buFont typeface="Courier New" panose="02070309020205020404" pitchFamily="49" charset="0"/>
              <a:buChar char="o"/>
              <a:tabLst>
                <a:tab pos="1371600" algn="l"/>
              </a:tabLst>
            </a:pPr>
            <a:r>
              <a:rPr lang="en-US" sz="1100" dirty="0">
                <a:solidFill>
                  <a:schemeClr val="dk2"/>
                </a:solidFill>
                <a:latin typeface="Open Sans Light"/>
                <a:ea typeface="Open Sans Light"/>
                <a:cs typeface="Open Sans Light"/>
                <a:sym typeface="Open Sans Light"/>
              </a:rPr>
              <a:t>Virtualization for trace to memory</a:t>
            </a:r>
          </a:p>
          <a:p>
            <a:pPr marL="0" indent="0" fontAlgn="ctr">
              <a:buSzPts val="1000"/>
              <a:buNone/>
              <a:tabLst>
                <a:tab pos="1371600" algn="l"/>
              </a:tabLst>
            </a:pPr>
            <a:endParaRPr lang="en-GB" sz="1500" dirty="0">
              <a:solidFill>
                <a:schemeClr val="dk2"/>
              </a:solidFill>
              <a:latin typeface="Open Sans Light"/>
              <a:ea typeface="Open Sans Light"/>
              <a:cs typeface="Open Sans Light"/>
              <a:sym typeface="Open Sans Light"/>
            </a:endParaRPr>
          </a:p>
          <a:p>
            <a:pPr indent="-323850">
              <a:buClr>
                <a:schemeClr val="dk2"/>
              </a:buClr>
              <a:buSzPts val="1500"/>
              <a:buFont typeface="Open Sans Light"/>
              <a:buChar char="●"/>
            </a:pPr>
            <a:endParaRPr lang="en-GB" sz="1500" dirty="0">
              <a:solidFill>
                <a:schemeClr val="dk2"/>
              </a:solidFill>
              <a:latin typeface="Open Sans Light"/>
              <a:ea typeface="Open Sans Light"/>
              <a:cs typeface="Open Sans Light"/>
              <a:sym typeface="Open Sans Light"/>
            </a:endParaRPr>
          </a:p>
          <a:p>
            <a:pPr lvl="2" indent="-323850">
              <a:buClr>
                <a:schemeClr val="dk2"/>
              </a:buClr>
              <a:buSzPts val="1500"/>
              <a:buFont typeface="Open Sans Light"/>
              <a:buChar char="●"/>
            </a:pPr>
            <a:endParaRPr lang="en-GB" sz="1100" dirty="0">
              <a:solidFill>
                <a:schemeClr val="dk2"/>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2579251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8"/>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Gap AnalysisBacklog</a:t>
            </a:r>
            <a:endParaRPr dirty="0"/>
          </a:p>
        </p:txBody>
      </p:sp>
      <p:sp>
        <p:nvSpPr>
          <p:cNvPr id="315" name="Google Shape;315;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dk2"/>
              </a:buClr>
              <a:buSzPts val="1500"/>
              <a:buFont typeface="Open Sans Light"/>
              <a:buChar char="●"/>
            </a:pPr>
            <a:r>
              <a:rPr lang="en-GB" sz="1500" dirty="0">
                <a:solidFill>
                  <a:schemeClr val="dk2"/>
                </a:solidFill>
                <a:latin typeface="Open Sans Light"/>
                <a:ea typeface="Open Sans Light"/>
                <a:cs typeface="Open Sans Light"/>
                <a:sym typeface="Open Sans Light"/>
              </a:rPr>
              <a:t>Trace</a:t>
            </a:r>
          </a:p>
          <a:p>
            <a:pPr lvl="1" indent="-323850">
              <a:buClr>
                <a:schemeClr val="dk2"/>
              </a:buClr>
              <a:buSzPts val="1500"/>
              <a:buFont typeface="Open Sans Light"/>
              <a:buChar char="●"/>
            </a:pPr>
            <a:r>
              <a:rPr lang="en-GB" sz="1100" dirty="0">
                <a:solidFill>
                  <a:schemeClr val="dk2"/>
                </a:solidFill>
                <a:latin typeface="Open Sans Light"/>
                <a:ea typeface="Open Sans Light"/>
                <a:cs typeface="Open Sans Light"/>
                <a:sym typeface="Open Sans Light"/>
              </a:rPr>
              <a:t>cycle accurate</a:t>
            </a:r>
          </a:p>
          <a:p>
            <a:pPr lvl="1" indent="-323850">
              <a:buClr>
                <a:schemeClr val="dk2"/>
              </a:buClr>
              <a:buSzPts val="1500"/>
              <a:buFont typeface="Open Sans Light"/>
              <a:buChar char="●"/>
            </a:pPr>
            <a:r>
              <a:rPr lang="en-GB" sz="1100" dirty="0">
                <a:solidFill>
                  <a:schemeClr val="dk2"/>
                </a:solidFill>
                <a:latin typeface="Open Sans Light"/>
                <a:ea typeface="Open Sans Light"/>
                <a:cs typeface="Open Sans Light"/>
                <a:sym typeface="Open Sans Light"/>
              </a:rPr>
              <a:t>trace to memory</a:t>
            </a:r>
          </a:p>
          <a:p>
            <a:pPr indent="-323850">
              <a:buClr>
                <a:schemeClr val="dk2"/>
              </a:buClr>
              <a:buSzPts val="1500"/>
              <a:buFont typeface="Open Sans Light"/>
              <a:buChar char="●"/>
            </a:pPr>
            <a:r>
              <a:rPr lang="en-GB" sz="1500" dirty="0">
                <a:solidFill>
                  <a:schemeClr val="dk2"/>
                </a:solidFill>
                <a:latin typeface="Open Sans Light"/>
                <a:ea typeface="Open Sans Light"/>
                <a:cs typeface="Open Sans Light"/>
                <a:sym typeface="Open Sans Light"/>
              </a:rPr>
              <a:t>Performance counting</a:t>
            </a:r>
          </a:p>
          <a:p>
            <a:pPr lvl="1" indent="-323850">
              <a:buClr>
                <a:schemeClr val="dk2"/>
              </a:buClr>
              <a:buSzPts val="1500"/>
              <a:buFont typeface="Open Sans Light"/>
              <a:buChar char="●"/>
            </a:pPr>
            <a:r>
              <a:rPr lang="en-GB" sz="1100" dirty="0">
                <a:solidFill>
                  <a:schemeClr val="dk2"/>
                </a:solidFill>
                <a:latin typeface="Open Sans Light"/>
                <a:ea typeface="Open Sans Light"/>
                <a:cs typeface="Open Sans Light"/>
                <a:sym typeface="Open Sans Light"/>
              </a:rPr>
              <a:t>Collaborate with </a:t>
            </a:r>
            <a:r>
              <a:rPr lang="en-GB" sz="1100" dirty="0">
                <a:solidFill>
                  <a:schemeClr val="dk2"/>
                </a:solidFill>
                <a:latin typeface="Open Sans Light"/>
                <a:ea typeface="Open Sans Light"/>
                <a:cs typeface="Open Sans Light"/>
                <a:sym typeface="Open Sans Light"/>
                <a:hlinkClick r:id="rId3"/>
              </a:rPr>
              <a:t>Perf Analysis SIG</a:t>
            </a:r>
            <a:r>
              <a:rPr lang="en-GB" sz="1100" dirty="0">
                <a:solidFill>
                  <a:schemeClr val="dk2"/>
                </a:solidFill>
                <a:latin typeface="Open Sans Light"/>
                <a:ea typeface="Open Sans Light"/>
                <a:cs typeface="Open Sans Light"/>
                <a:sym typeface="Open Sans Light"/>
              </a:rPr>
              <a:t> as required</a:t>
            </a:r>
          </a:p>
          <a:p>
            <a:pPr indent="-323850">
              <a:buClr>
                <a:schemeClr val="dk2"/>
              </a:buClr>
              <a:buSzPts val="1500"/>
              <a:buFont typeface="Open Sans Light"/>
              <a:buChar char="●"/>
            </a:pPr>
            <a:r>
              <a:rPr lang="en-GB" sz="1500" dirty="0">
                <a:solidFill>
                  <a:schemeClr val="dk2"/>
                </a:solidFill>
                <a:latin typeface="Open Sans Light"/>
                <a:ea typeface="Open Sans Light"/>
                <a:cs typeface="Open Sans Light"/>
                <a:sym typeface="Open Sans Light"/>
              </a:rPr>
              <a:t>Remote Telemetry</a:t>
            </a:r>
          </a:p>
          <a:p>
            <a:pPr indent="-323850">
              <a:buClr>
                <a:schemeClr val="dk2"/>
              </a:buClr>
              <a:buSzPts val="1500"/>
              <a:buFont typeface="Open Sans Light"/>
              <a:buChar char="●"/>
            </a:pPr>
            <a:r>
              <a:rPr lang="en-GB" sz="1500" dirty="0">
                <a:solidFill>
                  <a:schemeClr val="dk2"/>
                </a:solidFill>
                <a:latin typeface="Open Sans Light"/>
                <a:ea typeface="Open Sans Light"/>
                <a:cs typeface="Open Sans Light"/>
                <a:sym typeface="Open Sans Light"/>
              </a:rPr>
              <a:t>Self hosted debug</a:t>
            </a:r>
          </a:p>
          <a:p>
            <a:pPr indent="-323850">
              <a:buClr>
                <a:schemeClr val="dk2"/>
              </a:buClr>
              <a:buSzPts val="1500"/>
              <a:buFont typeface="Open Sans Light"/>
              <a:buChar char="●"/>
            </a:pPr>
            <a:r>
              <a:rPr lang="en-GB" sz="1500" dirty="0">
                <a:solidFill>
                  <a:schemeClr val="dk2"/>
                </a:solidFill>
                <a:latin typeface="Open Sans Light"/>
                <a:ea typeface="Open Sans Light"/>
                <a:cs typeface="Open Sans Light"/>
                <a:sym typeface="Open Sans Light"/>
              </a:rPr>
              <a:t>Debug spec, post ratification:</a:t>
            </a:r>
          </a:p>
          <a:p>
            <a:pPr lvl="1" indent="-323850">
              <a:buClr>
                <a:schemeClr val="dk2"/>
              </a:buClr>
              <a:buSzPts val="1500"/>
              <a:buFont typeface="Open Sans Light"/>
              <a:buChar char="●"/>
            </a:pPr>
            <a:r>
              <a:rPr lang="en-GB" sz="1100" dirty="0">
                <a:solidFill>
                  <a:schemeClr val="dk2"/>
                </a:solidFill>
                <a:latin typeface="Open Sans Light"/>
                <a:ea typeface="Open Sans Light"/>
                <a:cs typeface="Open Sans Light"/>
                <a:sym typeface="Open Sans Light"/>
              </a:rPr>
              <a:t>Vector extension impact </a:t>
            </a:r>
          </a:p>
          <a:p>
            <a:pPr lvl="1" indent="-323850">
              <a:buClr>
                <a:schemeClr val="dk2"/>
              </a:buClr>
              <a:buSzPts val="1500"/>
              <a:buFont typeface="Open Sans Light"/>
              <a:buChar char="●"/>
            </a:pPr>
            <a:r>
              <a:rPr lang="en-GB" sz="1100" dirty="0">
                <a:solidFill>
                  <a:schemeClr val="dk2"/>
                </a:solidFill>
                <a:latin typeface="Open Sans Light"/>
                <a:ea typeface="Open Sans Light"/>
                <a:cs typeface="Open Sans Light"/>
                <a:sym typeface="Open Sans Light"/>
              </a:rPr>
              <a:t>Couple of minor issues deferred (see slide 9)</a:t>
            </a:r>
          </a:p>
          <a:p>
            <a:pPr indent="-323850">
              <a:buClr>
                <a:schemeClr val="dk2"/>
              </a:buClr>
              <a:buSzPts val="1500"/>
              <a:buFont typeface="Open Sans Light"/>
              <a:buChar char="●"/>
            </a:pPr>
            <a:r>
              <a:rPr lang="en-GB" sz="1500" dirty="0">
                <a:solidFill>
                  <a:schemeClr val="dk2"/>
                </a:solidFill>
                <a:latin typeface="Open Sans Light"/>
                <a:ea typeface="Open Sans Light"/>
                <a:cs typeface="Open Sans Light"/>
                <a:sym typeface="Open Sans Light"/>
              </a:rPr>
              <a:t>Alternatives to GDB with multi-core support</a:t>
            </a:r>
          </a:p>
          <a:p>
            <a:pPr indent="-323850">
              <a:buClr>
                <a:schemeClr val="dk2"/>
              </a:buClr>
              <a:buSzPts val="1500"/>
              <a:buFont typeface="Open Sans Light"/>
              <a:buChar char="●"/>
            </a:pPr>
            <a:endParaRPr lang="en-GB" sz="1500" dirty="0">
              <a:solidFill>
                <a:schemeClr val="dk2"/>
              </a:solidFill>
              <a:latin typeface="Open Sans Light"/>
              <a:ea typeface="Open Sans Light"/>
              <a:cs typeface="Open Sans Light"/>
              <a:sym typeface="Open Sans Light"/>
            </a:endParaRPr>
          </a:p>
          <a:p>
            <a:pPr lvl="2" indent="-323850">
              <a:buClr>
                <a:schemeClr val="dk2"/>
              </a:buClr>
              <a:buSzPts val="1500"/>
              <a:buFont typeface="Open Sans Light"/>
              <a:buChar char="●"/>
            </a:pPr>
            <a:endParaRPr lang="en-GB" sz="1100" dirty="0">
              <a:solidFill>
                <a:schemeClr val="dk2"/>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3178801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8"/>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Future Meetings / AOB</a:t>
            </a:r>
            <a:endParaRPr dirty="0"/>
          </a:p>
        </p:txBody>
      </p:sp>
      <p:sp>
        <p:nvSpPr>
          <p:cNvPr id="315" name="Google Shape;315;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dk2"/>
              </a:buClr>
              <a:buSzPts val="1500"/>
              <a:buFont typeface="Open Sans Light"/>
              <a:buChar char="●"/>
            </a:pPr>
            <a:r>
              <a:rPr lang="en-GB" sz="1500" dirty="0" err="1">
                <a:solidFill>
                  <a:schemeClr val="dk2"/>
                </a:solidFill>
                <a:latin typeface="Open Sans Light"/>
                <a:ea typeface="Open Sans Light"/>
                <a:cs typeface="Open Sans Light"/>
                <a:sym typeface="Open Sans Light"/>
              </a:rPr>
              <a:t>Monthy</a:t>
            </a:r>
            <a:r>
              <a:rPr lang="en-GB" sz="1500" dirty="0">
                <a:solidFill>
                  <a:schemeClr val="dk2"/>
                </a:solidFill>
                <a:latin typeface="Open Sans Light"/>
                <a:ea typeface="Open Sans Light"/>
                <a:cs typeface="Open Sans Light"/>
                <a:sym typeface="Open Sans Light"/>
              </a:rPr>
              <a:t> from now on – 2</a:t>
            </a:r>
            <a:r>
              <a:rPr lang="en-GB" sz="1500" baseline="30000" dirty="0">
                <a:solidFill>
                  <a:schemeClr val="dk2"/>
                </a:solidFill>
                <a:latin typeface="Open Sans Light"/>
                <a:ea typeface="Open Sans Light"/>
                <a:cs typeface="Open Sans Light"/>
                <a:sym typeface="Open Sans Light"/>
              </a:rPr>
              <a:t>nd</a:t>
            </a:r>
            <a:r>
              <a:rPr lang="en-GB" sz="1500" dirty="0">
                <a:solidFill>
                  <a:schemeClr val="dk2"/>
                </a:solidFill>
                <a:latin typeface="Open Sans Light"/>
                <a:ea typeface="Open Sans Light"/>
                <a:cs typeface="Open Sans Light"/>
                <a:sym typeface="Open Sans Light"/>
              </a:rPr>
              <a:t> Wednesday of each month</a:t>
            </a:r>
          </a:p>
          <a:p>
            <a:pPr lvl="1" indent="-323850">
              <a:buClr>
                <a:schemeClr val="dk2"/>
              </a:buClr>
              <a:buSzPts val="1500"/>
              <a:buFont typeface="Open Sans Light"/>
              <a:buChar char="●"/>
            </a:pPr>
            <a:endParaRPr lang="en-GB" sz="1100" dirty="0">
              <a:solidFill>
                <a:schemeClr val="dk2"/>
              </a:solidFill>
              <a:latin typeface="Open Sans Light"/>
              <a:ea typeface="Open Sans Light"/>
              <a:cs typeface="Open Sans Light"/>
              <a:sym typeface="Open Sans Light"/>
            </a:endParaRPr>
          </a:p>
          <a:p>
            <a:pPr indent="-323850">
              <a:buClr>
                <a:schemeClr val="dk2"/>
              </a:buClr>
              <a:buSzPts val="1500"/>
              <a:buFont typeface="Open Sans Light"/>
              <a:buChar char="●"/>
            </a:pPr>
            <a:endParaRPr lang="en-GB" sz="1300" dirty="0">
              <a:solidFill>
                <a:schemeClr val="dk2"/>
              </a:solidFill>
              <a:latin typeface="Open Sans Light"/>
              <a:ea typeface="Open Sans Light"/>
              <a:cs typeface="Open Sans Light"/>
              <a:sym typeface="Open Sans Light"/>
            </a:endParaRPr>
          </a:p>
          <a:p>
            <a:pPr indent="-323850">
              <a:buClr>
                <a:schemeClr val="dk2"/>
              </a:buClr>
              <a:buSzPts val="1500"/>
              <a:buFont typeface="Open Sans Light"/>
              <a:buChar char="●"/>
            </a:pPr>
            <a:r>
              <a:rPr lang="en-GB" sz="1500" dirty="0">
                <a:solidFill>
                  <a:schemeClr val="dk2"/>
                </a:solidFill>
                <a:latin typeface="Open Sans Light"/>
                <a:ea typeface="Open Sans Light"/>
                <a:cs typeface="Open Sans Light"/>
                <a:sym typeface="Open Sans Light"/>
              </a:rPr>
              <a:t>AOB</a:t>
            </a:r>
            <a:endParaRPr sz="1500" dirty="0">
              <a:solidFill>
                <a:schemeClr val="dk2"/>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1891521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51"/>
          <p:cNvSpPr txBox="1">
            <a:spLocks noGrp="1"/>
          </p:cNvSpPr>
          <p:nvPr>
            <p:ph type="title"/>
          </p:nvPr>
        </p:nvSpPr>
        <p:spPr>
          <a:xfrm>
            <a:off x="259800" y="900125"/>
            <a:ext cx="8624400" cy="264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8"/>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Agenda</a:t>
            </a:r>
            <a:endParaRPr/>
          </a:p>
        </p:txBody>
      </p:sp>
      <p:sp>
        <p:nvSpPr>
          <p:cNvPr id="315" name="Google Shape;315;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dk2"/>
              </a:buClr>
              <a:buSzPts val="1500"/>
              <a:buFont typeface="Open Sans Light"/>
              <a:buChar char="●"/>
            </a:pPr>
            <a:r>
              <a:rPr lang="en" sz="1500" dirty="0">
                <a:solidFill>
                  <a:schemeClr val="dk2"/>
                </a:solidFill>
                <a:latin typeface="Open Sans Light"/>
                <a:ea typeface="Open Sans Light"/>
                <a:cs typeface="Open Sans Light"/>
                <a:sym typeface="Open Sans Light"/>
              </a:rPr>
              <a:t>Disclosures</a:t>
            </a:r>
            <a:endParaRPr sz="1500" dirty="0">
              <a:solidFill>
                <a:schemeClr val="dk2"/>
              </a:solidFill>
              <a:latin typeface="Open Sans Light"/>
              <a:ea typeface="Open Sans Light"/>
              <a:cs typeface="Open Sans Light"/>
              <a:sym typeface="Open Sans Light"/>
            </a:endParaRPr>
          </a:p>
          <a:p>
            <a:pPr marL="457200" lvl="0" indent="-323850" algn="l" rtl="0">
              <a:spcBef>
                <a:spcPts val="0"/>
              </a:spcBef>
              <a:spcAft>
                <a:spcPts val="0"/>
              </a:spcAft>
              <a:buClr>
                <a:schemeClr val="dk2"/>
              </a:buClr>
              <a:buSzPts val="1500"/>
              <a:buFont typeface="Open Sans Light"/>
              <a:buChar char="●"/>
            </a:pPr>
            <a:r>
              <a:rPr lang="en" sz="1500" dirty="0">
                <a:solidFill>
                  <a:schemeClr val="dk2"/>
                </a:solidFill>
                <a:latin typeface="Open Sans Light"/>
                <a:ea typeface="Open Sans Light"/>
                <a:cs typeface="Open Sans Light"/>
                <a:sym typeface="Open Sans Light"/>
              </a:rPr>
              <a:t>Charter</a:t>
            </a:r>
          </a:p>
          <a:p>
            <a:pPr marL="457200" lvl="0" indent="-323850" algn="l" rtl="0">
              <a:spcBef>
                <a:spcPts val="0"/>
              </a:spcBef>
              <a:spcAft>
                <a:spcPts val="0"/>
              </a:spcAft>
              <a:buClr>
                <a:schemeClr val="dk2"/>
              </a:buClr>
              <a:buSzPts val="1500"/>
              <a:buFont typeface="Open Sans Light"/>
              <a:buChar char="●"/>
            </a:pPr>
            <a:r>
              <a:rPr lang="en" sz="1500" dirty="0">
                <a:solidFill>
                  <a:schemeClr val="dk2"/>
                </a:solidFill>
                <a:latin typeface="Open Sans Light"/>
                <a:ea typeface="Open Sans Light"/>
                <a:cs typeface="Open Sans Light"/>
                <a:sym typeface="Open Sans Light"/>
              </a:rPr>
              <a:t>TG Status</a:t>
            </a:r>
            <a:endParaRPr sz="1500" dirty="0">
              <a:solidFill>
                <a:schemeClr val="dk2"/>
              </a:solidFill>
              <a:latin typeface="Open Sans Light"/>
              <a:ea typeface="Open Sans Light"/>
              <a:cs typeface="Open Sans Light"/>
              <a:sym typeface="Open Sans Light"/>
            </a:endParaRPr>
          </a:p>
          <a:p>
            <a:pPr marL="914400" lvl="1" indent="-323850" algn="l" rtl="0">
              <a:spcBef>
                <a:spcPts val="0"/>
              </a:spcBef>
              <a:spcAft>
                <a:spcPts val="0"/>
              </a:spcAft>
              <a:buClr>
                <a:schemeClr val="dk2"/>
              </a:buClr>
              <a:buSzPts val="1500"/>
              <a:buFont typeface="Open Sans Light"/>
              <a:buChar char="○"/>
            </a:pPr>
            <a:r>
              <a:rPr lang="en" sz="1500" dirty="0">
                <a:solidFill>
                  <a:schemeClr val="dk2"/>
                </a:solidFill>
                <a:latin typeface="Open Sans Light"/>
                <a:ea typeface="Open Sans Light"/>
                <a:cs typeface="Open Sans Light"/>
                <a:sym typeface="Open Sans Light"/>
              </a:rPr>
              <a:t>Debug, Nexus</a:t>
            </a:r>
            <a:endParaRPr sz="1500" dirty="0">
              <a:solidFill>
                <a:schemeClr val="dk2"/>
              </a:solidFill>
              <a:latin typeface="Open Sans Light"/>
              <a:ea typeface="Open Sans Light"/>
              <a:cs typeface="Open Sans Light"/>
              <a:sym typeface="Open Sans Light"/>
            </a:endParaRPr>
          </a:p>
          <a:p>
            <a:pPr marL="457200" lvl="0" indent="-323850" algn="l" rtl="0">
              <a:spcBef>
                <a:spcPts val="0"/>
              </a:spcBef>
              <a:spcAft>
                <a:spcPts val="0"/>
              </a:spcAft>
              <a:buClr>
                <a:schemeClr val="dk2"/>
              </a:buClr>
              <a:buSzPts val="1500"/>
              <a:buFont typeface="Open Sans Light"/>
              <a:buChar char="●"/>
            </a:pPr>
            <a:r>
              <a:rPr lang="en" sz="1500" dirty="0">
                <a:solidFill>
                  <a:schemeClr val="dk2"/>
                </a:solidFill>
                <a:latin typeface="Open Sans Light"/>
                <a:ea typeface="Open Sans Light"/>
                <a:cs typeface="Open Sans Light"/>
                <a:sym typeface="Open Sans Light"/>
              </a:rPr>
              <a:t>Maintenance</a:t>
            </a:r>
          </a:p>
          <a:p>
            <a:pPr indent="-323850">
              <a:buClr>
                <a:schemeClr val="dk2"/>
              </a:buClr>
              <a:buSzPts val="1500"/>
              <a:buFont typeface="Open Sans Light"/>
              <a:buChar char="●"/>
            </a:pPr>
            <a:r>
              <a:rPr lang="en" sz="1500" dirty="0">
                <a:solidFill>
                  <a:schemeClr val="dk2"/>
                </a:solidFill>
                <a:latin typeface="Open Sans Light"/>
                <a:ea typeface="Open Sans Light"/>
                <a:cs typeface="Open Sans Light"/>
                <a:sym typeface="Open Sans Light"/>
              </a:rPr>
              <a:t>Proposed Focus Areas</a:t>
            </a:r>
          </a:p>
          <a:p>
            <a:pPr indent="-323850">
              <a:buClr>
                <a:schemeClr val="dk2"/>
              </a:buClr>
              <a:buSzPts val="1500"/>
              <a:buFont typeface="Open Sans Light"/>
              <a:buChar char="●"/>
            </a:pPr>
            <a:r>
              <a:rPr lang="en" sz="1500" dirty="0">
                <a:solidFill>
                  <a:schemeClr val="dk2"/>
                </a:solidFill>
                <a:latin typeface="Open Sans Light"/>
                <a:ea typeface="Open Sans Light"/>
                <a:cs typeface="Open Sans Light"/>
                <a:sym typeface="Open Sans Light"/>
              </a:rPr>
              <a:t>Gap Analysis Backlog</a:t>
            </a:r>
          </a:p>
          <a:p>
            <a:pPr indent="-323850">
              <a:buClr>
                <a:schemeClr val="dk2"/>
              </a:buClr>
              <a:buSzPts val="1500"/>
              <a:buFont typeface="Open Sans Light"/>
              <a:buChar char="●"/>
            </a:pPr>
            <a:r>
              <a:rPr lang="en" sz="1500" dirty="0">
                <a:solidFill>
                  <a:schemeClr val="dk2"/>
                </a:solidFill>
                <a:latin typeface="Open Sans Light"/>
                <a:ea typeface="Open Sans Light"/>
                <a:cs typeface="Open Sans Light"/>
                <a:sym typeface="Open Sans Light"/>
              </a:rPr>
              <a:t>Discussion</a:t>
            </a:r>
          </a:p>
          <a:p>
            <a:pPr indent="-323850">
              <a:buClr>
                <a:schemeClr val="dk2"/>
              </a:buClr>
              <a:buSzPts val="1500"/>
              <a:buFont typeface="Open Sans Light"/>
              <a:buChar char="●"/>
            </a:pPr>
            <a:r>
              <a:rPr lang="en" sz="1500" dirty="0">
                <a:solidFill>
                  <a:schemeClr val="dk2"/>
                </a:solidFill>
                <a:latin typeface="Open Sans Light"/>
                <a:ea typeface="Open Sans Light"/>
                <a:cs typeface="Open Sans Light"/>
                <a:sym typeface="Open Sans Light"/>
              </a:rPr>
              <a:t>Future meetings</a:t>
            </a:r>
          </a:p>
          <a:p>
            <a:pPr indent="-323850">
              <a:buClr>
                <a:schemeClr val="dk2"/>
              </a:buClr>
              <a:buSzPts val="1500"/>
              <a:buFont typeface="Open Sans Light"/>
              <a:buChar char="●"/>
            </a:pPr>
            <a:r>
              <a:rPr lang="en" sz="1500" dirty="0">
                <a:solidFill>
                  <a:schemeClr val="dk2"/>
                </a:solidFill>
                <a:latin typeface="Open Sans Light"/>
                <a:ea typeface="Open Sans Light"/>
                <a:cs typeface="Open Sans Light"/>
                <a:sym typeface="Open Sans Light"/>
              </a:rPr>
              <a:t>AOB</a:t>
            </a:r>
            <a:endParaRPr sz="1500" dirty="0">
              <a:solidFill>
                <a:schemeClr val="dk2"/>
              </a:solidFill>
              <a:latin typeface="Open Sans Light"/>
              <a:ea typeface="Open Sans Light"/>
              <a:cs typeface="Open Sans Light"/>
              <a:sym typeface="Open Sans Light"/>
            </a:endParaRPr>
          </a:p>
        </p:txBody>
      </p:sp>
      <p:pic>
        <p:nvPicPr>
          <p:cNvPr id="2050" name="Picture 10">
            <a:extLst>
              <a:ext uri="{FF2B5EF4-FFF2-40B4-BE49-F238E27FC236}">
                <a16:creationId xmlns:a16="http://schemas.microsoft.com/office/drawing/2014/main" id="{35647008-A8DF-4793-81BB-5A7460E79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4142" y="302282"/>
            <a:ext cx="3178993" cy="4756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6"/>
          <p:cNvSpPr txBox="1">
            <a:spLocks noGrp="1"/>
          </p:cNvSpPr>
          <p:nvPr>
            <p:ph type="ctrTitle"/>
          </p:nvPr>
        </p:nvSpPr>
        <p:spPr>
          <a:xfrm>
            <a:off x="597850" y="1896424"/>
            <a:ext cx="8034000" cy="2137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500"/>
              <a:buNone/>
            </a:pPr>
            <a:r>
              <a:rPr lang="en"/>
              <a:t>Disclosures</a:t>
            </a:r>
            <a:endParaRPr/>
          </a:p>
        </p:txBody>
      </p:sp>
      <p:sp>
        <p:nvSpPr>
          <p:cNvPr id="278" name="Google Shape;278;p46"/>
          <p:cNvSpPr txBox="1">
            <a:spLocks noGrp="1"/>
          </p:cNvSpPr>
          <p:nvPr>
            <p:ph type="subTitle" idx="1"/>
          </p:nvPr>
        </p:nvSpPr>
        <p:spPr>
          <a:xfrm>
            <a:off x="597846" y="4033587"/>
            <a:ext cx="8034000" cy="507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 sz="1300" u="sng">
                <a:solidFill>
                  <a:schemeClr val="hlink"/>
                </a:solidFill>
                <a:hlinkClick r:id="rId3"/>
              </a:rPr>
              <a:t>Video link</a:t>
            </a:r>
            <a:endParaRPr sz="13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7"/>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Only RISC-V Members May Attend</a:t>
            </a:r>
            <a:endParaRPr/>
          </a:p>
        </p:txBody>
      </p:sp>
      <p:sp>
        <p:nvSpPr>
          <p:cNvPr id="284" name="Google Shape;284;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t>Non-members are asked to please leave except for Joint Working Groups (JWG).</a:t>
            </a:r>
            <a:endParaRPr sz="1500"/>
          </a:p>
          <a:p>
            <a:pPr marL="457200" lvl="0" indent="-323850" algn="l" rtl="0">
              <a:spcBef>
                <a:spcPts val="0"/>
              </a:spcBef>
              <a:spcAft>
                <a:spcPts val="0"/>
              </a:spcAft>
              <a:buSzPts val="1500"/>
              <a:buChar char="●"/>
            </a:pPr>
            <a:r>
              <a:rPr lang="en" sz="1500"/>
              <a:t>Members share IP protection by virtue of their common membership agreement. Non-members being present jeopardizes that protection. </a:t>
            </a:r>
            <a:r>
              <a:rPr lang="en" sz="1500" u="sng">
                <a:solidFill>
                  <a:schemeClr val="hlink"/>
                </a:solidFill>
                <a:hlinkClick r:id="rId3"/>
              </a:rPr>
              <a:t>Joint working groups</a:t>
            </a:r>
            <a:r>
              <a:rPr lang="en" sz="1500"/>
              <a:t> (JWG) agree that any IP discussed or worked on is fully open source and unencumbered as per the policy.</a:t>
            </a:r>
            <a:endParaRPr sz="1500"/>
          </a:p>
          <a:p>
            <a:pPr marL="457200" lvl="0" indent="-323850" algn="l" rtl="0">
              <a:spcBef>
                <a:spcPts val="0"/>
              </a:spcBef>
              <a:spcAft>
                <a:spcPts val="0"/>
              </a:spcAft>
              <a:buSzPts val="1500"/>
              <a:buChar char="●"/>
            </a:pPr>
            <a:r>
              <a:rPr lang="en" sz="1500"/>
              <a:t>It is easy to become a member. Check out riscv.org/membership</a:t>
            </a:r>
            <a:endParaRPr sz="1500"/>
          </a:p>
          <a:p>
            <a:pPr marL="457200" lvl="0" indent="-323850" algn="l" rtl="0">
              <a:spcBef>
                <a:spcPts val="0"/>
              </a:spcBef>
              <a:spcAft>
                <a:spcPts val="0"/>
              </a:spcAft>
              <a:buSzPts val="1500"/>
              <a:buChar char="●"/>
            </a:pPr>
            <a:r>
              <a:rPr lang="en" sz="1500"/>
              <a:t>If you need work done between non-members or or other orgs and RISC-V, please use a joint working group (JWG).</a:t>
            </a:r>
            <a:endParaRPr sz="1500"/>
          </a:p>
          <a:p>
            <a:pPr marL="914400" lvl="1" indent="-298450" algn="l" rtl="0">
              <a:spcBef>
                <a:spcPts val="0"/>
              </a:spcBef>
              <a:spcAft>
                <a:spcPts val="0"/>
              </a:spcAft>
              <a:buSzPts val="1100"/>
              <a:buChar char="○"/>
            </a:pPr>
            <a:r>
              <a:rPr lang="en" sz="1100"/>
              <a:t>used to allow non-members in SIGs but the SIGs purpose has changed.</a:t>
            </a:r>
            <a:endParaRPr sz="1100"/>
          </a:p>
          <a:p>
            <a:pPr marL="457200" lvl="0" indent="-323850" algn="l" rtl="0">
              <a:spcBef>
                <a:spcPts val="0"/>
              </a:spcBef>
              <a:spcAft>
                <a:spcPts val="0"/>
              </a:spcAft>
              <a:buSzPts val="1500"/>
              <a:buChar char="●"/>
            </a:pPr>
            <a:r>
              <a:rPr lang="en" sz="1500"/>
              <a:t>Please put your name and company (in parens after your name) as your zoom name. If you are an individual member just use the word “individual” instead of company name.</a:t>
            </a:r>
            <a:endParaRPr sz="1500"/>
          </a:p>
          <a:p>
            <a:pPr marL="457200" lvl="0" indent="-323850" algn="l" rtl="0">
              <a:spcBef>
                <a:spcPts val="0"/>
              </a:spcBef>
              <a:spcAft>
                <a:spcPts val="0"/>
              </a:spcAft>
              <a:buSzPts val="1500"/>
              <a:buChar char="●"/>
            </a:pPr>
            <a:r>
              <a:rPr lang="en" sz="1500"/>
              <a:t>Non-member guests may present to the group but should only stay for the presentation.  Guests should leave for any follow on discussions.</a:t>
            </a:r>
            <a:endParaRPr sz="15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8"/>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Antitrust Policy Notice</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p:txBody>
      </p:sp>
      <p:sp>
        <p:nvSpPr>
          <p:cNvPr id="290" name="Google Shape;290;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500"/>
              <a:buFont typeface="Arial"/>
              <a:buNone/>
            </a:pPr>
            <a:r>
              <a:rPr lang="en" sz="1600">
                <a:solidFill>
                  <a:schemeClr val="dk1"/>
                </a:solidFill>
                <a:latin typeface="Arial"/>
                <a:ea typeface="Arial"/>
                <a:cs typeface="Arial"/>
                <a:sym typeface="Arial"/>
              </a:rPr>
              <a:t>RISC-V International meetings involve participation by industry competitors, and it is the intention of RISC-V International to conduct all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r>
              <a:rPr lang="en" sz="1600">
                <a:solidFill>
                  <a:schemeClr val="dk1"/>
                </a:solidFill>
                <a:latin typeface="Arial"/>
                <a:ea typeface="Arial"/>
                <a:cs typeface="Arial"/>
                <a:sym typeface="Arial"/>
              </a:rPr>
              <a:t>Examples of types of actions that are prohibited at RISC-V International meetings and in connection with RISC-V International activities are described in the RISC-V International Regulations Article 7 available here: </a:t>
            </a:r>
            <a:r>
              <a:rPr lang="en" sz="1600" u="sng">
                <a:solidFill>
                  <a:schemeClr val="hlink"/>
                </a:solidFill>
                <a:latin typeface="Arial"/>
                <a:ea typeface="Arial"/>
                <a:cs typeface="Arial"/>
                <a:sym typeface="Arial"/>
                <a:hlinkClick r:id="rId3"/>
              </a:rPr>
              <a:t>https://riscv.org/regulations/</a:t>
            </a: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r>
              <a:rPr lang="en" sz="1600">
                <a:solidFill>
                  <a:schemeClr val="dk1"/>
                </a:solidFill>
                <a:latin typeface="Arial"/>
                <a:ea typeface="Arial"/>
                <a:cs typeface="Arial"/>
                <a:sym typeface="Arial"/>
              </a:rPr>
              <a:t>If you have questions about these matters, please contact your company counsel.</a:t>
            </a:r>
            <a:endParaRPr>
              <a:solidFill>
                <a:schemeClr val="dk1"/>
              </a:solidFill>
              <a:latin typeface="Arial"/>
              <a:ea typeface="Arial"/>
              <a:cs typeface="Arial"/>
              <a:sym typeface="Arial"/>
            </a:endParaRPr>
          </a:p>
          <a:p>
            <a:pPr marL="0" lvl="0" indent="0" algn="l" rtl="0">
              <a:spcBef>
                <a:spcPts val="0"/>
              </a:spcBef>
              <a:spcAft>
                <a:spcPts val="0"/>
              </a:spcAft>
              <a:buNone/>
            </a:pP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9"/>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400"/>
              <a:t>Collaborative &amp; Welcoming Community</a:t>
            </a:r>
            <a:endParaRPr sz="3400"/>
          </a:p>
        </p:txBody>
      </p:sp>
      <p:sp>
        <p:nvSpPr>
          <p:cNvPr id="296" name="Google Shape;296;p49"/>
          <p:cNvSpPr txBox="1">
            <a:spLocks noGrp="1"/>
          </p:cNvSpPr>
          <p:nvPr>
            <p:ph type="body" idx="1"/>
          </p:nvPr>
        </p:nvSpPr>
        <p:spPr>
          <a:xfrm>
            <a:off x="311700" y="10339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500"/>
              <a:buFont typeface="Arial"/>
              <a:buNone/>
            </a:pPr>
            <a:r>
              <a:rPr lang="en" sz="1400">
                <a:solidFill>
                  <a:schemeClr val="dk1"/>
                </a:solidFill>
                <a:latin typeface="Arial"/>
                <a:ea typeface="Arial"/>
                <a:cs typeface="Arial"/>
                <a:sym typeface="Arial"/>
              </a:rPr>
              <a:t>RISC-V is an open ISA enabling a new era of processor innovation through open standard collaboration. Born in academia and research, RISC-V ISA delivers a new level of extensible software and hardware freedom on architecture, paving the way for the next 50 years of computing design and innovation.</a:t>
            </a: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4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r>
              <a:rPr lang="en" sz="1400">
                <a:solidFill>
                  <a:schemeClr val="dk1"/>
                </a:solidFill>
                <a:latin typeface="Arial"/>
                <a:ea typeface="Arial"/>
                <a:cs typeface="Arial"/>
                <a:sym typeface="Arial"/>
              </a:rPr>
              <a:t>We are a transparent, collaborative community where all are welcomed, and all members are encouraged to participate. We are a continuous improvement organization. If you see something that can be improved, please tell us. </a:t>
            </a:r>
            <a:r>
              <a:rPr lang="en" sz="1400" u="sng">
                <a:solidFill>
                  <a:schemeClr val="hlink"/>
                </a:solidFill>
                <a:latin typeface="Arial"/>
                <a:ea typeface="Arial"/>
                <a:cs typeface="Arial"/>
                <a:sym typeface="Arial"/>
                <a:hlinkClick r:id="rId3"/>
              </a:rPr>
              <a:t>help@riscv.org</a:t>
            </a:r>
            <a:r>
              <a:rPr lang="en" sz="1400">
                <a:solidFill>
                  <a:schemeClr val="dk1"/>
                </a:solidFill>
                <a:latin typeface="Arial"/>
                <a:ea typeface="Arial"/>
                <a:cs typeface="Arial"/>
                <a:sym typeface="Arial"/>
              </a:rPr>
              <a:t> </a:t>
            </a: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4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r>
              <a:rPr lang="en" sz="1400">
                <a:solidFill>
                  <a:schemeClr val="dk1"/>
                </a:solidFill>
                <a:latin typeface="Arial"/>
                <a:ea typeface="Arial"/>
                <a:cs typeface="Arial"/>
                <a:sym typeface="Arial"/>
              </a:rPr>
              <a:t>We as members, contributors, and leaders pledge to make participation in our community a harassment-free experience for everyone. </a:t>
            </a: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4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r>
              <a:rPr lang="en" sz="1400" u="sng">
                <a:solidFill>
                  <a:schemeClr val="hlink"/>
                </a:solidFill>
                <a:latin typeface="Arial"/>
                <a:ea typeface="Arial"/>
                <a:cs typeface="Arial"/>
                <a:sym typeface="Arial"/>
                <a:hlinkClick r:id="rId4"/>
              </a:rPr>
              <a:t>https://riscv.org/community/community-code-of-conduct/</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50"/>
          <p:cNvSpPr txBox="1">
            <a:spLocks noGrp="1"/>
          </p:cNvSpPr>
          <p:nvPr>
            <p:ph type="body" idx="1"/>
          </p:nvPr>
        </p:nvSpPr>
        <p:spPr>
          <a:xfrm>
            <a:off x="366825" y="1034300"/>
            <a:ext cx="8472300" cy="3460200"/>
          </a:xfrm>
          <a:prstGeom prst="rect">
            <a:avLst/>
          </a:prstGeom>
          <a:noFill/>
          <a:ln>
            <a:noFill/>
          </a:ln>
        </p:spPr>
        <p:txBody>
          <a:bodyPr spcFirstLastPara="1" wrap="square" lIns="68575" tIns="34275" rIns="68575" bIns="34275" anchor="t" anchorCtr="0">
            <a:noAutofit/>
          </a:bodyPr>
          <a:lstStyle/>
          <a:p>
            <a:pPr marL="165100" lvl="0" indent="-146050" algn="l" rtl="0">
              <a:spcBef>
                <a:spcPts val="0"/>
              </a:spcBef>
              <a:spcAft>
                <a:spcPts val="0"/>
              </a:spcAft>
              <a:buSzPts val="1500"/>
              <a:buChar char="•"/>
            </a:pPr>
            <a:r>
              <a:rPr lang="en" sz="1500" b="1"/>
              <a:t>For one hour meetings, please start at 5 after the start time</a:t>
            </a:r>
            <a:r>
              <a:rPr lang="en" sz="1500"/>
              <a:t> in order to allow people going to other meetings have time for a short break between meetings. 30 minute meetings start on time.</a:t>
            </a:r>
            <a:endParaRPr sz="1500"/>
          </a:p>
          <a:p>
            <a:pPr marL="165100" lvl="0" indent="-146050" algn="l" rtl="0">
              <a:spcBef>
                <a:spcPts val="0"/>
              </a:spcBef>
              <a:spcAft>
                <a:spcPts val="0"/>
              </a:spcAft>
              <a:buSzPts val="1500"/>
              <a:buChar char="•"/>
            </a:pPr>
            <a:r>
              <a:rPr lang="en" sz="1500"/>
              <a:t>Unless it is a scheduled agenda topic, we don’t solve problems or detailed topics in most meetings unless specified in the agenda because we don’t often have enough time to do so and it is more efficient to do so offline and/or in email. We identify items and send folks off to do the work and come back with solutions or proposals.</a:t>
            </a:r>
            <a:endParaRPr sz="1500"/>
          </a:p>
          <a:p>
            <a:pPr marL="165100" lvl="0" indent="-146050" algn="l" rtl="0">
              <a:spcBef>
                <a:spcPts val="0"/>
              </a:spcBef>
              <a:spcAft>
                <a:spcPts val="0"/>
              </a:spcAft>
              <a:buSzPts val="1500"/>
              <a:buChar char="•"/>
            </a:pPr>
            <a:r>
              <a:rPr lang="en" sz="1500"/>
              <a:t>If some policy, org, extension, etc. can be doing things in a better way, help us make it better. Do not change or not abide by the item unilaterally. Instead let's work together to make it better.</a:t>
            </a:r>
            <a:endParaRPr sz="1500"/>
          </a:p>
          <a:p>
            <a:pPr marL="165100" lvl="0" indent="-146050" algn="l" rtl="0">
              <a:spcBef>
                <a:spcPts val="0"/>
              </a:spcBef>
              <a:spcAft>
                <a:spcPts val="0"/>
              </a:spcAft>
              <a:buSzPts val="1500"/>
              <a:buChar char="•"/>
            </a:pPr>
            <a:r>
              <a:rPr lang="en" sz="1500"/>
              <a:t>Please conduct meetings that accommodates the virtual and broad geographical nature of our teams. This includes meeting times, repeating questions before you answer, at appropriate times polling attendees, guide people to interact in a way that has attendees taking turns speaking, …</a:t>
            </a:r>
            <a:endParaRPr sz="1500"/>
          </a:p>
          <a:p>
            <a:pPr marL="165100" lvl="0" indent="-146050" algn="l" rtl="0">
              <a:spcBef>
                <a:spcPts val="0"/>
              </a:spcBef>
              <a:spcAft>
                <a:spcPts val="0"/>
              </a:spcAft>
              <a:buSzPts val="1500"/>
              <a:buChar char="•"/>
            </a:pPr>
            <a:r>
              <a:rPr lang="en" sz="1500"/>
              <a:t>Where appropriate and possible, meeting minutes will be added as speaker notes within the slides for the Agenda</a:t>
            </a:r>
            <a:endParaRPr sz="1500"/>
          </a:p>
          <a:p>
            <a:pPr marL="0" lvl="0" indent="0" algn="l" rtl="0">
              <a:spcBef>
                <a:spcPts val="0"/>
              </a:spcBef>
              <a:spcAft>
                <a:spcPts val="0"/>
              </a:spcAft>
              <a:buNone/>
            </a:pPr>
            <a:endParaRPr sz="1500"/>
          </a:p>
        </p:txBody>
      </p:sp>
      <p:sp>
        <p:nvSpPr>
          <p:cNvPr id="302" name="Google Shape;302;p50"/>
          <p:cNvSpPr txBox="1">
            <a:spLocks noGrp="1"/>
          </p:cNvSpPr>
          <p:nvPr>
            <p:ph type="title"/>
          </p:nvPr>
        </p:nvSpPr>
        <p:spPr>
          <a:xfrm>
            <a:off x="275118" y="161365"/>
            <a:ext cx="6011400" cy="514500"/>
          </a:xfrm>
          <a:prstGeom prst="rect">
            <a:avLst/>
          </a:prstGeom>
          <a:noFill/>
          <a:ln>
            <a:noFill/>
          </a:ln>
        </p:spPr>
        <p:txBody>
          <a:bodyPr spcFirstLastPara="1" wrap="square" lIns="67850" tIns="33350" rIns="67850" bIns="33350" anchor="ctr" anchorCtr="0">
            <a:noAutofit/>
          </a:bodyPr>
          <a:lstStyle/>
          <a:p>
            <a:pPr marL="0" lvl="0" indent="0" algn="l" rtl="0">
              <a:lnSpc>
                <a:spcPct val="95000"/>
              </a:lnSpc>
              <a:spcBef>
                <a:spcPts val="0"/>
              </a:spcBef>
              <a:spcAft>
                <a:spcPts val="0"/>
              </a:spcAft>
              <a:buNone/>
            </a:pPr>
            <a:r>
              <a:rPr lang="en"/>
              <a:t>Conventions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8"/>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Charter</a:t>
            </a:r>
            <a:endParaRPr dirty="0"/>
          </a:p>
        </p:txBody>
      </p:sp>
      <p:sp>
        <p:nvSpPr>
          <p:cNvPr id="315" name="Google Shape;315;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133350" lvl="0" indent="0" algn="l" rtl="0">
              <a:spcBef>
                <a:spcPts val="0"/>
              </a:spcBef>
              <a:spcAft>
                <a:spcPts val="0"/>
              </a:spcAft>
              <a:buClr>
                <a:schemeClr val="dk2"/>
              </a:buClr>
              <a:buSzPts val="1500"/>
              <a:buNone/>
            </a:pPr>
            <a:r>
              <a:rPr lang="en" sz="1500" dirty="0">
                <a:solidFill>
                  <a:schemeClr val="dk2"/>
                </a:solidFill>
                <a:latin typeface="Open Sans Light"/>
                <a:ea typeface="Open Sans Light"/>
                <a:cs typeface="Open Sans Light"/>
                <a:sym typeface="Open Sans Light"/>
              </a:rPr>
              <a:t>Full verbiage is </a:t>
            </a:r>
            <a:r>
              <a:rPr lang="en-GB" sz="1500" dirty="0">
                <a:solidFill>
                  <a:schemeClr val="dk2"/>
                </a:solidFill>
                <a:latin typeface="Open Sans Light"/>
                <a:ea typeface="Open Sans Light"/>
                <a:cs typeface="Open Sans Light"/>
                <a:sym typeface="Open Sans Light"/>
                <a:hlinkClick r:id="rId3"/>
              </a:rPr>
              <a:t>here</a:t>
            </a:r>
            <a:r>
              <a:rPr lang="en-GB" sz="1500" dirty="0">
                <a:solidFill>
                  <a:schemeClr val="dk2"/>
                </a:solidFill>
                <a:latin typeface="Open Sans Light"/>
                <a:ea typeface="Open Sans Light"/>
                <a:cs typeface="Open Sans Light"/>
                <a:sym typeface="Open Sans Light"/>
              </a:rPr>
              <a:t>.  Key points:</a:t>
            </a:r>
            <a:endParaRPr sz="1500" dirty="0">
              <a:solidFill>
                <a:schemeClr val="dk2"/>
              </a:solidFill>
              <a:latin typeface="Open Sans Light"/>
              <a:ea typeface="Open Sans Light"/>
              <a:cs typeface="Open Sans Light"/>
              <a:sym typeface="Open Sans Light"/>
            </a:endParaRPr>
          </a:p>
          <a:p>
            <a:pPr marL="133350" lvl="0" indent="0" algn="l" rtl="0">
              <a:spcBef>
                <a:spcPts val="0"/>
              </a:spcBef>
              <a:spcAft>
                <a:spcPts val="0"/>
              </a:spcAft>
              <a:buClr>
                <a:schemeClr val="dk2"/>
              </a:buClr>
              <a:buSzPts val="1500"/>
              <a:buNone/>
            </a:pPr>
            <a:endParaRPr lang="en" sz="1500" dirty="0">
              <a:solidFill>
                <a:schemeClr val="dk2"/>
              </a:solidFill>
              <a:latin typeface="Open Sans Light"/>
              <a:ea typeface="Open Sans Light"/>
              <a:cs typeface="Open Sans Light"/>
              <a:sym typeface="Open Sans Light"/>
            </a:endParaRPr>
          </a:p>
          <a:p>
            <a:pPr marL="133350" lvl="0" indent="0" algn="l" rtl="0">
              <a:spcBef>
                <a:spcPts val="0"/>
              </a:spcBef>
              <a:spcAft>
                <a:spcPts val="0"/>
              </a:spcAft>
              <a:buClr>
                <a:schemeClr val="dk2"/>
              </a:buClr>
              <a:buSzPts val="1500"/>
              <a:buNone/>
            </a:pPr>
            <a:r>
              <a:rPr lang="en-GB" sz="1400" b="0" i="0" dirty="0">
                <a:solidFill>
                  <a:srgbClr val="24292F"/>
                </a:solidFill>
                <a:effectLst/>
                <a:latin typeface="-apple-system"/>
              </a:rPr>
              <a:t>The goal for the DTPM SIG shall be to define a strategy to establish specifications and guidelines for the interfaces, transports, and other pieces of the SoC infrastructure</a:t>
            </a:r>
          </a:p>
          <a:p>
            <a:pPr marL="133350" lvl="0" indent="0" algn="l" rtl="0">
              <a:spcBef>
                <a:spcPts val="0"/>
              </a:spcBef>
              <a:spcAft>
                <a:spcPts val="0"/>
              </a:spcAft>
              <a:buClr>
                <a:schemeClr val="dk2"/>
              </a:buClr>
              <a:buSzPts val="1500"/>
              <a:buNone/>
            </a:pPr>
            <a:endParaRPr lang="en-GB" sz="1400" dirty="0">
              <a:solidFill>
                <a:srgbClr val="24292F"/>
              </a:solidFill>
              <a:latin typeface="-apple-system"/>
              <a:ea typeface="Open Sans Light"/>
              <a:cs typeface="Open Sans Light"/>
              <a:sym typeface="Open Sans Light"/>
            </a:endParaRPr>
          </a:p>
          <a:p>
            <a:pPr marL="133350" lvl="0" indent="0" algn="l" rtl="0">
              <a:spcBef>
                <a:spcPts val="0"/>
              </a:spcBef>
              <a:spcAft>
                <a:spcPts val="0"/>
              </a:spcAft>
              <a:buClr>
                <a:schemeClr val="dk2"/>
              </a:buClr>
              <a:buSzPts val="1500"/>
              <a:buNone/>
            </a:pPr>
            <a:r>
              <a:rPr lang="en-GB" sz="1400" b="0" i="0" dirty="0">
                <a:solidFill>
                  <a:srgbClr val="24292F"/>
                </a:solidFill>
                <a:effectLst/>
                <a:latin typeface="-apple-system"/>
              </a:rPr>
              <a:t>The DTPM SIG shall focus on the following areas:</a:t>
            </a:r>
            <a:endParaRPr lang="en-GB" sz="1400" b="0" i="0" dirty="0">
              <a:solidFill>
                <a:srgbClr val="24292F"/>
              </a:solidFill>
              <a:effectLst/>
              <a:latin typeface="-apple-system"/>
              <a:ea typeface="Open Sans Light"/>
              <a:cs typeface="Open Sans Light"/>
              <a:sym typeface="Open Sans Light"/>
            </a:endParaRPr>
          </a:p>
          <a:p>
            <a:pPr marL="419100" lvl="0" indent="-285750" algn="l" rtl="0">
              <a:spcBef>
                <a:spcPts val="0"/>
              </a:spcBef>
              <a:spcAft>
                <a:spcPts val="0"/>
              </a:spcAft>
              <a:buClr>
                <a:schemeClr val="dk2"/>
              </a:buClr>
              <a:buSzPts val="1500"/>
              <a:buFont typeface="Arial" panose="020B0604020202020204" pitchFamily="34" charset="0"/>
              <a:buChar char="•"/>
            </a:pPr>
            <a:r>
              <a:rPr lang="en-GB" sz="1200" b="0" i="0" dirty="0">
                <a:solidFill>
                  <a:srgbClr val="24292F"/>
                </a:solidFill>
                <a:effectLst/>
                <a:latin typeface="-apple-system"/>
              </a:rPr>
              <a:t>Standard programming interface to aid interoperability</a:t>
            </a:r>
          </a:p>
          <a:p>
            <a:pPr marL="419100" indent="-285750">
              <a:buClr>
                <a:schemeClr val="dk2"/>
              </a:buClr>
              <a:buSzPts val="1500"/>
              <a:buFont typeface="Arial" panose="020B0604020202020204" pitchFamily="34" charset="0"/>
              <a:buChar char="•"/>
            </a:pPr>
            <a:r>
              <a:rPr lang="en-GB" sz="1200" b="0" i="0" dirty="0">
                <a:solidFill>
                  <a:srgbClr val="24292F"/>
                </a:solidFill>
                <a:effectLst/>
                <a:latin typeface="-apple-system"/>
              </a:rPr>
              <a:t>Protocols and formats for debug/trace/performance-monitoring encapsulation</a:t>
            </a:r>
          </a:p>
          <a:p>
            <a:pPr marL="419100" lvl="0" indent="-285750" algn="l" rtl="0">
              <a:spcBef>
                <a:spcPts val="0"/>
              </a:spcBef>
              <a:spcAft>
                <a:spcPts val="0"/>
              </a:spcAft>
              <a:buClr>
                <a:schemeClr val="dk2"/>
              </a:buClr>
              <a:buSzPts val="1500"/>
              <a:buFont typeface="Arial" panose="020B0604020202020204" pitchFamily="34" charset="0"/>
              <a:buChar char="•"/>
            </a:pPr>
            <a:r>
              <a:rPr lang="en-GB" sz="1200" b="0" i="0" dirty="0">
                <a:solidFill>
                  <a:srgbClr val="24292F"/>
                </a:solidFill>
                <a:effectLst/>
                <a:latin typeface="-apple-system"/>
              </a:rPr>
              <a:t>Unified security architecture for debug/trace</a:t>
            </a:r>
          </a:p>
          <a:p>
            <a:pPr marL="419100" lvl="0" indent="-285750" algn="l" rtl="0">
              <a:spcBef>
                <a:spcPts val="0"/>
              </a:spcBef>
              <a:spcAft>
                <a:spcPts val="0"/>
              </a:spcAft>
              <a:buClr>
                <a:schemeClr val="dk2"/>
              </a:buClr>
              <a:buSzPts val="1500"/>
              <a:buFont typeface="Arial" panose="020B0604020202020204" pitchFamily="34" charset="0"/>
              <a:buChar char="•"/>
            </a:pPr>
            <a:r>
              <a:rPr lang="en-GB" sz="1200" b="0" i="0" dirty="0">
                <a:solidFill>
                  <a:srgbClr val="24292F"/>
                </a:solidFill>
                <a:effectLst/>
                <a:latin typeface="-apple-system"/>
              </a:rPr>
              <a:t>Cables and connectors</a:t>
            </a:r>
            <a:endParaRPr lang="en-GB" sz="1200" dirty="0">
              <a:solidFill>
                <a:srgbClr val="24292F"/>
              </a:solidFill>
              <a:latin typeface="-apple-system"/>
            </a:endParaRPr>
          </a:p>
          <a:p>
            <a:pPr marL="419100" lvl="0" indent="-285750" algn="l" rtl="0">
              <a:spcBef>
                <a:spcPts val="0"/>
              </a:spcBef>
              <a:spcAft>
                <a:spcPts val="0"/>
              </a:spcAft>
              <a:buClr>
                <a:schemeClr val="dk2"/>
              </a:buClr>
              <a:buSzPts val="1500"/>
              <a:buFont typeface="Arial" panose="020B0604020202020204" pitchFamily="34" charset="0"/>
              <a:buChar char="•"/>
            </a:pPr>
            <a:r>
              <a:rPr lang="en-GB" sz="1200" b="0" i="0" dirty="0">
                <a:solidFill>
                  <a:srgbClr val="24292F"/>
                </a:solidFill>
                <a:effectLst/>
                <a:latin typeface="-apple-system"/>
              </a:rPr>
              <a:t>Debug, Trace, and SoC performance monitoring features</a:t>
            </a:r>
          </a:p>
          <a:p>
            <a:pPr marL="133350" lvl="0" indent="0" algn="l" rtl="0">
              <a:spcBef>
                <a:spcPts val="0"/>
              </a:spcBef>
              <a:spcAft>
                <a:spcPts val="0"/>
              </a:spcAft>
              <a:buClr>
                <a:schemeClr val="dk2"/>
              </a:buClr>
              <a:buSzPts val="1500"/>
              <a:buNone/>
            </a:pPr>
            <a:endParaRPr lang="en-GB" sz="1400" dirty="0">
              <a:solidFill>
                <a:srgbClr val="24292F"/>
              </a:solidFill>
              <a:latin typeface="-apple-system"/>
              <a:ea typeface="Open Sans Light"/>
              <a:cs typeface="Open Sans Light"/>
              <a:sym typeface="Open Sans Light"/>
            </a:endParaRPr>
          </a:p>
          <a:p>
            <a:pPr marL="133350" lvl="0" indent="0" algn="l" rtl="0">
              <a:spcBef>
                <a:spcPts val="0"/>
              </a:spcBef>
              <a:spcAft>
                <a:spcPts val="0"/>
              </a:spcAft>
              <a:buClr>
                <a:schemeClr val="dk2"/>
              </a:buClr>
              <a:buSzPts val="1500"/>
              <a:buNone/>
            </a:pPr>
            <a:r>
              <a:rPr lang="en-GB" sz="1400" b="0" i="0" dirty="0">
                <a:solidFill>
                  <a:srgbClr val="24292F"/>
                </a:solidFill>
                <a:effectLst/>
                <a:latin typeface="-apple-system"/>
              </a:rPr>
              <a:t>The DTPM SIG shall work on a gap analysis by starting with a lay of the land review on RVI debug, trace, SoC performance-monitoring capabilities</a:t>
            </a:r>
            <a:endParaRPr lang="en" sz="1400" dirty="0">
              <a:solidFill>
                <a:schemeClr val="dk2"/>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3138531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8"/>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TG Status - Debug</a:t>
            </a:r>
            <a:endParaRPr dirty="0"/>
          </a:p>
        </p:txBody>
      </p:sp>
      <p:sp>
        <p:nvSpPr>
          <p:cNvPr id="315" name="Google Shape;315;p48"/>
          <p:cNvSpPr txBox="1">
            <a:spLocks noGrp="1"/>
          </p:cNvSpPr>
          <p:nvPr>
            <p:ph type="body" idx="1"/>
          </p:nvPr>
        </p:nvSpPr>
        <p:spPr>
          <a:xfrm>
            <a:off x="311700" y="2685224"/>
            <a:ext cx="8520600" cy="1883651"/>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dk2"/>
              </a:buClr>
              <a:buSzPts val="1500"/>
              <a:buFont typeface="Open Sans Light"/>
              <a:buChar char="●"/>
            </a:pPr>
            <a:r>
              <a:rPr lang="en-GB" sz="1500" dirty="0">
                <a:solidFill>
                  <a:schemeClr val="dk2"/>
                </a:solidFill>
                <a:latin typeface="Open Sans Light"/>
                <a:ea typeface="Open Sans Light"/>
                <a:cs typeface="Open Sans Light"/>
                <a:sym typeface="Open Sans Light"/>
              </a:rPr>
              <a:t>Still shooting for Q2 for ratification</a:t>
            </a:r>
          </a:p>
          <a:p>
            <a:pPr marL="457200" lvl="0" indent="-323850" algn="l" rtl="0">
              <a:spcBef>
                <a:spcPts val="0"/>
              </a:spcBef>
              <a:spcAft>
                <a:spcPts val="0"/>
              </a:spcAft>
              <a:buClr>
                <a:schemeClr val="dk2"/>
              </a:buClr>
              <a:buSzPts val="1500"/>
              <a:buFont typeface="Open Sans Light"/>
              <a:buChar char="●"/>
            </a:pPr>
            <a:endParaRPr lang="en-GB" sz="1500" dirty="0">
              <a:solidFill>
                <a:schemeClr val="dk2"/>
              </a:solidFill>
              <a:latin typeface="Open Sans Light"/>
              <a:ea typeface="Open Sans Light"/>
              <a:cs typeface="Open Sans Light"/>
              <a:sym typeface="Open Sans Light"/>
            </a:endParaRPr>
          </a:p>
          <a:p>
            <a:pPr marL="457200" lvl="0" indent="-323850" algn="l" rtl="0">
              <a:spcBef>
                <a:spcPts val="0"/>
              </a:spcBef>
              <a:spcAft>
                <a:spcPts val="0"/>
              </a:spcAft>
              <a:buClr>
                <a:schemeClr val="dk2"/>
              </a:buClr>
              <a:buSzPts val="1500"/>
              <a:buFont typeface="Open Sans Light"/>
              <a:buChar char="●"/>
            </a:pPr>
            <a:r>
              <a:rPr lang="en-GB" sz="1500" dirty="0">
                <a:solidFill>
                  <a:schemeClr val="dk2"/>
                </a:solidFill>
                <a:latin typeface="Open Sans Light"/>
                <a:ea typeface="Open Sans Light"/>
                <a:cs typeface="Open Sans Light"/>
                <a:sym typeface="Open Sans Light"/>
              </a:rPr>
              <a:t>Several minor follow-on items deferred to v1.1:</a:t>
            </a:r>
          </a:p>
          <a:p>
            <a:pPr lvl="1" indent="-323850">
              <a:buClr>
                <a:schemeClr val="dk2"/>
              </a:buClr>
              <a:buSzPts val="1500"/>
              <a:buFont typeface="Open Sans Light"/>
              <a:buChar char="●"/>
            </a:pPr>
            <a:r>
              <a:rPr lang="en-GB" dirty="0">
                <a:solidFill>
                  <a:schemeClr val="dk2"/>
                </a:solidFill>
                <a:latin typeface="Open Sans Light"/>
                <a:ea typeface="Open Sans Light"/>
                <a:cs typeface="Open Sans Light"/>
              </a:rPr>
              <a:t>#562, let the debugger flush caches when there is no program buffer</a:t>
            </a:r>
          </a:p>
          <a:p>
            <a:pPr lvl="1" indent="-323850">
              <a:buClr>
                <a:schemeClr val="dk2"/>
              </a:buClr>
              <a:buSzPts val="1500"/>
              <a:buFont typeface="Open Sans Light"/>
              <a:buChar char="●"/>
            </a:pPr>
            <a:r>
              <a:rPr lang="en-GB" dirty="0">
                <a:solidFill>
                  <a:schemeClr val="dk2"/>
                </a:solidFill>
                <a:latin typeface="Open Sans Light"/>
                <a:ea typeface="Open Sans Light"/>
                <a:cs typeface="Open Sans Light"/>
              </a:rPr>
              <a:t>#390, optionally don't reset debug CSRs during reset</a:t>
            </a:r>
          </a:p>
          <a:p>
            <a:pPr lvl="1" indent="-323850">
              <a:buClr>
                <a:schemeClr val="dk2"/>
              </a:buClr>
              <a:buSzPts val="1500"/>
              <a:buFont typeface="Open Sans Light"/>
              <a:buChar char="●"/>
            </a:pPr>
            <a:endParaRPr dirty="0">
              <a:solidFill>
                <a:schemeClr val="dk2"/>
              </a:solidFill>
              <a:latin typeface="Open Sans Light"/>
              <a:ea typeface="Open Sans Light"/>
              <a:cs typeface="Open Sans Light"/>
              <a:sym typeface="Open Sans Light"/>
            </a:endParaRPr>
          </a:p>
        </p:txBody>
      </p:sp>
      <p:pic>
        <p:nvPicPr>
          <p:cNvPr id="2" name="Picture 2">
            <a:extLst>
              <a:ext uri="{FF2B5EF4-FFF2-40B4-BE49-F238E27FC236}">
                <a16:creationId xmlns:a16="http://schemas.microsoft.com/office/drawing/2014/main" id="{24971821-3CE6-4A19-A926-4DED9EC4EFA9}"/>
              </a:ext>
            </a:extLst>
          </p:cNvPr>
          <p:cNvPicPr>
            <a:picLocks noChangeAspect="1" noChangeArrowheads="1"/>
          </p:cNvPicPr>
          <p:nvPr/>
        </p:nvPicPr>
        <p:blipFill>
          <a:blip r:link="rId3">
            <a:extLst>
              <a:ext uri="{28A0092B-C50C-407E-A947-70E740481C1C}">
                <a14:useLocalDpi xmlns:a14="http://schemas.microsoft.com/office/drawing/2010/main" val="0"/>
              </a:ext>
            </a:extLst>
          </a:blip>
          <a:srcRect/>
          <a:stretch>
            <a:fillRect/>
          </a:stretch>
        </p:blipFill>
        <p:spPr bwMode="auto">
          <a:xfrm>
            <a:off x="311699" y="964325"/>
            <a:ext cx="7877825" cy="1493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056050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C72C"/>
      </a:accent1>
      <a:accent2>
        <a:srgbClr val="011E41"/>
      </a:accent2>
      <a:accent3>
        <a:srgbClr val="0A6B7C"/>
      </a:accent3>
      <a:accent4>
        <a:srgbClr val="CB007B"/>
      </a:accent4>
      <a:accent5>
        <a:srgbClr val="60269E"/>
      </a:accent5>
      <a:accent6>
        <a:srgbClr val="FDDA64"/>
      </a:accent6>
      <a:hlink>
        <a:srgbClr val="62CBC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7464</TotalTime>
  <Words>2360</Words>
  <Application>Microsoft Office PowerPoint</Application>
  <PresentationFormat>On-screen Show (16:9)</PresentationFormat>
  <Paragraphs>204</Paragraphs>
  <Slides>18</Slides>
  <Notes>16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Courier New</vt:lpstr>
      <vt:lpstr>Merriweather Sans</vt:lpstr>
      <vt:lpstr>Open Sans Light</vt:lpstr>
      <vt:lpstr>Open Sans SemiBold</vt:lpstr>
      <vt:lpstr>Arial</vt:lpstr>
      <vt:lpstr>Symbol</vt:lpstr>
      <vt:lpstr>-apple-system</vt:lpstr>
      <vt:lpstr>Open Sans</vt:lpstr>
      <vt:lpstr>Calibri</vt:lpstr>
      <vt:lpstr>Helvetica Neue</vt:lpstr>
      <vt:lpstr>Century Gothic</vt:lpstr>
      <vt:lpstr>Simple Light</vt:lpstr>
      <vt:lpstr>DTPM SIG</vt:lpstr>
      <vt:lpstr>Agenda</vt:lpstr>
      <vt:lpstr>Disclosures</vt:lpstr>
      <vt:lpstr>Only RISC-V Members May Attend</vt:lpstr>
      <vt:lpstr>Antitrust Policy Notice  </vt:lpstr>
      <vt:lpstr>Collaborative &amp; Welcoming Community</vt:lpstr>
      <vt:lpstr>Conventions</vt:lpstr>
      <vt:lpstr>Charter</vt:lpstr>
      <vt:lpstr>TG Status - Debug</vt:lpstr>
      <vt:lpstr>N-Trace Status (part 1)</vt:lpstr>
      <vt:lpstr>N-Trace Status (part 2)</vt:lpstr>
      <vt:lpstr>N-Trace Status (part 3)</vt:lpstr>
      <vt:lpstr> </vt:lpstr>
      <vt:lpstr>Maintenance</vt:lpstr>
      <vt:lpstr>Proposed Next Focus Areas</vt:lpstr>
      <vt:lpstr>Gap AnalysisBacklog</vt:lpstr>
      <vt:lpstr>Future Meetings / AOB</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DTPM SIG</dc:title>
  <dc:creator>Robertson, Iain</dc:creator>
  <cp:lastModifiedBy>Robertson, Iain (DI SW ICS TST RD EAH)</cp:lastModifiedBy>
  <cp:revision>35</cp:revision>
  <dcterms:modified xsi:type="dcterms:W3CDTF">2023-01-19T14:42:25Z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f75f480-7803-4ee9-bb54-84d0635fdbe7_Enabled">
    <vt:lpwstr>true</vt:lpwstr>
  </property>
  <property fmtid="{D5CDD505-2E9C-101B-9397-08002B2CF9AE}" pid="3" name="MSIP_Label_6f75f480-7803-4ee9-bb54-84d0635fdbe7_SetDate">
    <vt:lpwstr>2023-01-09T15:59:28Z</vt:lpwstr>
  </property>
  <property fmtid="{D5CDD505-2E9C-101B-9397-08002B2CF9AE}" pid="4" name="MSIP_Label_6f75f480-7803-4ee9-bb54-84d0635fdbe7_Method">
    <vt:lpwstr>Privileged</vt:lpwstr>
  </property>
  <property fmtid="{D5CDD505-2E9C-101B-9397-08002B2CF9AE}" pid="5" name="MSIP_Label_6f75f480-7803-4ee9-bb54-84d0635fdbe7_Name">
    <vt:lpwstr>unrestricted</vt:lpwstr>
  </property>
  <property fmtid="{D5CDD505-2E9C-101B-9397-08002B2CF9AE}" pid="6" name="MSIP_Label_6f75f480-7803-4ee9-bb54-84d0635fdbe7_SiteId">
    <vt:lpwstr>38ae3bcd-9579-4fd4-adda-b42e1495d55a</vt:lpwstr>
  </property>
  <property fmtid="{D5CDD505-2E9C-101B-9397-08002B2CF9AE}" pid="7" name="MSIP_Label_6f75f480-7803-4ee9-bb54-84d0635fdbe7_ActionId">
    <vt:lpwstr>c99ebdcb-57b0-4f73-95e8-0943ec26bc64</vt:lpwstr>
  </property>
  <property fmtid="{D5CDD505-2E9C-101B-9397-08002B2CF9AE}" pid="8" name="MSIP_Label_6f75f480-7803-4ee9-bb54-84d0635fdbe7_ContentBits">
    <vt:lpwstr>0</vt:lpwstr>
  </property>
</Properties>
</file>